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74" r:id="rId2"/>
    <p:sldId id="279" r:id="rId3"/>
    <p:sldId id="317" r:id="rId4"/>
    <p:sldId id="280" r:id="rId5"/>
    <p:sldId id="282" r:id="rId6"/>
    <p:sldId id="311" r:id="rId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Estilo claro 2 - Énfasis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Estilo claro 1 - Énfasis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40" autoAdjust="0"/>
  </p:normalViewPr>
  <p:slideViewPr>
    <p:cSldViewPr>
      <p:cViewPr varScale="1">
        <p:scale>
          <a:sx n="69" d="100"/>
          <a:sy n="69" d="100"/>
        </p:scale>
        <p:origin x="139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Rectángulo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Rectángulo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Rectángulo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Rectángulo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Rectángulo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370C81DF-2CEF-4214-BF7F-311313D6062C}" type="datetimeFigureOut">
              <a:rPr lang="es-MX" smtClean="0"/>
              <a:pPr/>
              <a:t>17/03/2022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2D670A2-6D4D-431E-B68E-C9B302F0137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81DF-2CEF-4214-BF7F-311313D6062C}" type="datetimeFigureOut">
              <a:rPr lang="es-MX" smtClean="0"/>
              <a:pPr/>
              <a:t>17/03/2022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670A2-6D4D-431E-B68E-C9B302F0137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81DF-2CEF-4214-BF7F-311313D6062C}" type="datetimeFigureOut">
              <a:rPr lang="es-MX" smtClean="0"/>
              <a:pPr/>
              <a:t>17/03/2022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670A2-6D4D-431E-B68E-C9B302F0137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81DF-2CEF-4214-BF7F-311313D6062C}" type="datetimeFigureOut">
              <a:rPr lang="es-MX" smtClean="0"/>
              <a:pPr/>
              <a:t>17/03/2022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670A2-6D4D-431E-B68E-C9B302F0137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70C81DF-2CEF-4214-BF7F-311313D6062C}" type="datetimeFigureOut">
              <a:rPr lang="es-MX" smtClean="0"/>
              <a:pPr/>
              <a:t>17/03/2022</a:t>
            </a:fld>
            <a:endParaRPr lang="es-MX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2D670A2-6D4D-431E-B68E-C9B302F01378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370C81DF-2CEF-4214-BF7F-311313D6062C}" type="datetimeFigureOut">
              <a:rPr lang="es-MX" smtClean="0"/>
              <a:pPr/>
              <a:t>17/03/2022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62D670A2-6D4D-431E-B68E-C9B302F0137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81DF-2CEF-4214-BF7F-311313D6062C}" type="datetimeFigureOut">
              <a:rPr lang="es-MX" smtClean="0"/>
              <a:pPr/>
              <a:t>17/03/2022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670A2-6D4D-431E-B68E-C9B302F0137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81DF-2CEF-4214-BF7F-311313D6062C}" type="datetimeFigureOut">
              <a:rPr lang="es-MX" smtClean="0"/>
              <a:pPr/>
              <a:t>17/03/2022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670A2-6D4D-431E-B68E-C9B302F0137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81DF-2CEF-4214-BF7F-311313D6062C}" type="datetimeFigureOut">
              <a:rPr lang="es-MX" smtClean="0"/>
              <a:pPr/>
              <a:t>17/03/2022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670A2-6D4D-431E-B68E-C9B302F0137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81DF-2CEF-4214-BF7F-311313D6062C}" type="datetimeFigureOut">
              <a:rPr lang="es-MX" smtClean="0"/>
              <a:pPr/>
              <a:t>17/03/2022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670A2-6D4D-431E-B68E-C9B302F0137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81DF-2CEF-4214-BF7F-311313D6062C}" type="datetimeFigureOut">
              <a:rPr lang="es-MX" smtClean="0"/>
              <a:pPr/>
              <a:t>17/03/2022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670A2-6D4D-431E-B68E-C9B302F0137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Rectángulo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370C81DF-2CEF-4214-BF7F-311313D6062C}" type="datetimeFigureOut">
              <a:rPr lang="es-MX" smtClean="0"/>
              <a:pPr/>
              <a:t>17/03/2022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MX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62D670A2-6D4D-431E-B68E-C9B302F0137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Subtítulo"/>
          <p:cNvSpPr>
            <a:spLocks noGrp="1"/>
          </p:cNvSpPr>
          <p:nvPr>
            <p:ph sz="quarter" idx="4294967295"/>
          </p:nvPr>
        </p:nvSpPr>
        <p:spPr>
          <a:xfrm>
            <a:off x="374848" y="1772816"/>
            <a:ext cx="8229600" cy="4518264"/>
          </a:xfrm>
        </p:spPr>
        <p:txBody>
          <a:bodyPr>
            <a:noAutofit/>
          </a:bodyPr>
          <a:lstStyle/>
          <a:p>
            <a:pPr algn="just">
              <a:buClrTx/>
            </a:pPr>
            <a:r>
              <a:rPr lang="es-ES_tradnl" sz="2000" dirty="0" smtClean="0">
                <a:latin typeface="Gill Sans"/>
                <a:cs typeface="Gill Sans"/>
              </a:rPr>
              <a:t>Consolidación </a:t>
            </a:r>
            <a:r>
              <a:rPr lang="es-ES_tradnl" sz="2000" dirty="0">
                <a:latin typeface="Gill Sans"/>
                <a:cs typeface="Gill Sans"/>
              </a:rPr>
              <a:t>y reportes de indicadores </a:t>
            </a:r>
            <a:r>
              <a:rPr lang="es-ES_tradnl" sz="2000" dirty="0" smtClean="0">
                <a:latin typeface="Gill Sans"/>
                <a:cs typeface="Gill Sans"/>
              </a:rPr>
              <a:t>trimestral; </a:t>
            </a:r>
            <a:r>
              <a:rPr lang="es-ES_tradnl" sz="2000" dirty="0">
                <a:latin typeface="Gill Sans"/>
                <a:cs typeface="Gill Sans"/>
              </a:rPr>
              <a:t>según resolución 0256 de 2016 al Ministerio de Salud</a:t>
            </a:r>
            <a:r>
              <a:rPr lang="es-ES_tradnl" sz="2000" dirty="0" smtClean="0">
                <a:latin typeface="Gill Sans"/>
                <a:cs typeface="Gill Sans"/>
              </a:rPr>
              <a:t>.</a:t>
            </a:r>
          </a:p>
          <a:p>
            <a:pPr algn="just">
              <a:buClrTx/>
            </a:pPr>
            <a:r>
              <a:rPr lang="es-ES_tradnl" sz="2000" dirty="0" smtClean="0">
                <a:latin typeface="Gill Sans"/>
                <a:cs typeface="Gill Sans"/>
              </a:rPr>
              <a:t>Reportes mensuales y oportunos de la resolución 1552 del 2013 a todas las EPS contratadas.</a:t>
            </a:r>
          </a:p>
          <a:p>
            <a:pPr algn="just">
              <a:buClrTx/>
            </a:pPr>
            <a:r>
              <a:rPr lang="es-ES_tradnl" sz="2000" dirty="0" smtClean="0">
                <a:latin typeface="Gill Sans"/>
                <a:cs typeface="Gill Sans"/>
              </a:rPr>
              <a:t>Consolidación y reporte anual de circular externa 012 del 2016 PAMEC; a la Super Salud.</a:t>
            </a:r>
          </a:p>
          <a:p>
            <a:pPr algn="just">
              <a:buClrTx/>
            </a:pPr>
            <a:r>
              <a:rPr lang="es-ES_tradnl" sz="2000" dirty="0" smtClean="0">
                <a:latin typeface="Gill Sans"/>
                <a:cs typeface="Gill Sans"/>
              </a:rPr>
              <a:t>Consolidación </a:t>
            </a:r>
            <a:r>
              <a:rPr lang="es-ES_tradnl" sz="2000" dirty="0">
                <a:latin typeface="Gill Sans"/>
                <a:cs typeface="Gill Sans"/>
              </a:rPr>
              <a:t>de cultura organizacional centrada en procesos que disminuyan el </a:t>
            </a:r>
            <a:r>
              <a:rPr lang="es-ES_tradnl" sz="2000" dirty="0" smtClean="0">
                <a:latin typeface="Gill Sans"/>
                <a:cs typeface="Gill Sans"/>
              </a:rPr>
              <a:t>riesgo y </a:t>
            </a:r>
            <a:r>
              <a:rPr lang="es-ES_tradnl" sz="2000" dirty="0">
                <a:latin typeface="Gill Sans"/>
                <a:cs typeface="Gill Sans"/>
              </a:rPr>
              <a:t>aumenten la seguridad del paciente</a:t>
            </a:r>
            <a:r>
              <a:rPr lang="es-ES_tradnl" sz="2000" dirty="0" smtClean="0">
                <a:latin typeface="Gill Sans"/>
                <a:cs typeface="Gill Sans"/>
              </a:rPr>
              <a:t>.</a:t>
            </a:r>
            <a:endParaRPr lang="es-CO" sz="2000" dirty="0" smtClean="0">
              <a:latin typeface="Gill Sans"/>
              <a:cs typeface="Gill Sans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51520" y="620688"/>
            <a:ext cx="8568952" cy="1224136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ctr">
              <a:spcBef>
                <a:spcPct val="0"/>
              </a:spcBef>
              <a:buNone/>
              <a:defRPr kumimoji="0" sz="4000" b="1" u="sng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2800" dirty="0"/>
              <a:t>LOGROS OBTENIDOS EN LA </a:t>
            </a:r>
            <a:r>
              <a:rPr lang="es-CO" sz="2800" dirty="0" smtClean="0"/>
              <a:t>GESTIÓN </a:t>
            </a:r>
            <a:r>
              <a:rPr lang="es-CO" sz="2800" dirty="0"/>
              <a:t>DE </a:t>
            </a:r>
            <a:r>
              <a:rPr lang="es-CO" sz="2800" dirty="0" smtClean="0"/>
              <a:t>CALIDAD</a:t>
            </a:r>
            <a:endParaRPr lang="es-CO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Subtítulo"/>
          <p:cNvSpPr>
            <a:spLocks noGrp="1"/>
          </p:cNvSpPr>
          <p:nvPr>
            <p:ph sz="quarter" idx="4294967295"/>
          </p:nvPr>
        </p:nvSpPr>
        <p:spPr>
          <a:xfrm>
            <a:off x="395536" y="2143116"/>
            <a:ext cx="8262660" cy="4598252"/>
          </a:xfrm>
        </p:spPr>
        <p:txBody>
          <a:bodyPr vert="horz">
            <a:noAutofit/>
          </a:bodyPr>
          <a:lstStyle/>
          <a:p>
            <a:pPr algn="just">
              <a:buClrTx/>
            </a:pPr>
            <a:r>
              <a:rPr lang="es-ES_tradnl" sz="2400" dirty="0">
                <a:latin typeface="Gill Sans"/>
                <a:cs typeface="Gill Sans"/>
              </a:rPr>
              <a:t>Identificación de problemas de calidad analizados mensualmente a través del comité de calidad o reuniones extraordinarias según se requiera</a:t>
            </a:r>
            <a:r>
              <a:rPr lang="es-ES_tradnl" sz="2400" dirty="0" smtClean="0">
                <a:latin typeface="Gill Sans"/>
                <a:cs typeface="Gill Sans"/>
              </a:rPr>
              <a:t>.</a:t>
            </a:r>
          </a:p>
          <a:p>
            <a:pPr algn="just">
              <a:buClrTx/>
            </a:pPr>
            <a:r>
              <a:rPr lang="es-ES_tradnl" sz="2400" dirty="0" smtClean="0">
                <a:latin typeface="Gill Sans"/>
                <a:cs typeface="Gill Sans"/>
              </a:rPr>
              <a:t>Reportes de análisis y gestión de eventos adversos a los correos institucionales de la EPS AIC.</a:t>
            </a:r>
            <a:endParaRPr lang="es-ES_tradnl" sz="2400" dirty="0">
              <a:latin typeface="Gill Sans"/>
              <a:cs typeface="Gill Sans"/>
            </a:endParaRPr>
          </a:p>
          <a:p>
            <a:pPr algn="just">
              <a:buClrTx/>
            </a:pPr>
            <a:r>
              <a:rPr lang="es-ES_tradnl" sz="2400" dirty="0" smtClean="0">
                <a:latin typeface="Gill Sans"/>
                <a:cs typeface="Gill Sans"/>
              </a:rPr>
              <a:t>Reinducción </a:t>
            </a:r>
            <a:r>
              <a:rPr lang="es-ES_tradnl" sz="2400" dirty="0" smtClean="0">
                <a:latin typeface="Gill Sans"/>
                <a:cs typeface="Gill Sans"/>
              </a:rPr>
              <a:t>del proceso de </a:t>
            </a:r>
            <a:r>
              <a:rPr lang="es-ES_tradnl" sz="2400" dirty="0">
                <a:latin typeface="Gill Sans"/>
                <a:cs typeface="Gill Sans"/>
              </a:rPr>
              <a:t>capacitaciones del programa de Seguridad del Paciente </a:t>
            </a:r>
            <a:r>
              <a:rPr lang="es-ES_tradnl" sz="2400" dirty="0" smtClean="0">
                <a:latin typeface="Gill Sans"/>
                <a:cs typeface="Gill Sans"/>
              </a:rPr>
              <a:t>y </a:t>
            </a:r>
            <a:r>
              <a:rPr lang="es-ES_tradnl" sz="2400" dirty="0" err="1" smtClean="0">
                <a:latin typeface="Gill Sans"/>
                <a:cs typeface="Gill Sans"/>
              </a:rPr>
              <a:t>SOGC</a:t>
            </a:r>
            <a:r>
              <a:rPr lang="es-ES_tradnl" sz="2400" dirty="0" smtClean="0">
                <a:latin typeface="Gill Sans"/>
                <a:cs typeface="Gill Sans"/>
              </a:rPr>
              <a:t> a los empleados de la </a:t>
            </a:r>
            <a:r>
              <a:rPr lang="es-ES_tradnl" sz="2400" dirty="0" err="1" smtClean="0">
                <a:latin typeface="Gill Sans"/>
                <a:cs typeface="Gill Sans"/>
              </a:rPr>
              <a:t>IPSI</a:t>
            </a:r>
            <a:r>
              <a:rPr lang="es-ES_tradnl" sz="2400" dirty="0" smtClean="0">
                <a:latin typeface="Gill Sans"/>
                <a:cs typeface="Gill Sans"/>
              </a:rPr>
              <a:t> anualmente soportado a través de talleres y evaluaciones escritas</a:t>
            </a:r>
            <a:r>
              <a:rPr lang="es-ES_tradnl" sz="2400" dirty="0" smtClean="0">
                <a:latin typeface="Gill Sans"/>
                <a:cs typeface="Gill Sans"/>
              </a:rPr>
              <a:t>.</a:t>
            </a:r>
            <a:endParaRPr lang="es-ES_tradnl" sz="2400" dirty="0">
              <a:latin typeface="Gill Sans"/>
              <a:cs typeface="Gill Sans"/>
            </a:endParaRPr>
          </a:p>
          <a:p>
            <a:pPr algn="just">
              <a:buClrTx/>
            </a:pPr>
            <a:r>
              <a:rPr lang="es-ES_tradnl" sz="2400" dirty="0">
                <a:latin typeface="Gill Sans"/>
                <a:cs typeface="Gill Sans"/>
              </a:rPr>
              <a:t>Planes de mejora ante eventos e incidentes en la Institución a través del comité de Seguridad del </a:t>
            </a:r>
            <a:r>
              <a:rPr lang="es-ES_tradnl" sz="2400" dirty="0" smtClean="0">
                <a:latin typeface="Gill Sans"/>
                <a:cs typeface="Gill Sans"/>
              </a:rPr>
              <a:t>Paciente</a:t>
            </a:r>
            <a:endParaRPr lang="es-ES_tradnl" sz="2400" dirty="0">
              <a:latin typeface="Gill Sans"/>
              <a:cs typeface="Gill Sans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51520" y="620688"/>
            <a:ext cx="8568952" cy="1224136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ctr">
              <a:spcBef>
                <a:spcPct val="0"/>
              </a:spcBef>
              <a:buNone/>
              <a:defRPr kumimoji="0" sz="4000" b="1" u="sng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2800" dirty="0"/>
              <a:t>LOGROS OBTENIDOS EN LA </a:t>
            </a:r>
            <a:r>
              <a:rPr lang="es-CO" sz="2800" dirty="0" smtClean="0"/>
              <a:t>GESTIÓN </a:t>
            </a:r>
            <a:r>
              <a:rPr lang="es-CO" sz="2800" dirty="0"/>
              <a:t>DE </a:t>
            </a:r>
            <a:r>
              <a:rPr lang="es-CO" sz="2800" dirty="0" smtClean="0"/>
              <a:t>CALIDAD</a:t>
            </a:r>
            <a:endParaRPr lang="es-CO" sz="2800" dirty="0"/>
          </a:p>
        </p:txBody>
      </p:sp>
    </p:spTree>
    <p:extLst>
      <p:ext uri="{BB962C8B-B14F-4D97-AF65-F5344CB8AC3E}">
        <p14:creationId xmlns:p14="http://schemas.microsoft.com/office/powerpoint/2010/main" val="65019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Subtítulo"/>
          <p:cNvSpPr>
            <a:spLocks noGrp="1"/>
          </p:cNvSpPr>
          <p:nvPr>
            <p:ph sz="quarter" idx="4294967295"/>
          </p:nvPr>
        </p:nvSpPr>
        <p:spPr>
          <a:xfrm>
            <a:off x="395536" y="2143116"/>
            <a:ext cx="8262660" cy="4598252"/>
          </a:xfrm>
        </p:spPr>
        <p:txBody>
          <a:bodyPr vert="horz">
            <a:noAutofit/>
          </a:bodyPr>
          <a:lstStyle/>
          <a:p>
            <a:pPr algn="just">
              <a:buClrTx/>
            </a:pPr>
            <a:r>
              <a:rPr lang="es-ES_tradnl" sz="2400" dirty="0" smtClean="0">
                <a:latin typeface="Gill Sans"/>
                <a:cs typeface="Gill Sans"/>
              </a:rPr>
              <a:t>Implementación </a:t>
            </a:r>
            <a:r>
              <a:rPr lang="es-ES_tradnl" sz="2400" dirty="0">
                <a:latin typeface="Gill Sans"/>
                <a:cs typeface="Gill Sans"/>
              </a:rPr>
              <a:t>de capacitaciones en un 100% de los temas de seguridad del paciente al personal nuevo que ingrese a la Institución soportadas a través de evaluaciones escritas para identificación de falencias y poder realizar retroalimentación en los temas con oportunidad de mejora .</a:t>
            </a:r>
          </a:p>
          <a:p>
            <a:pPr algn="just">
              <a:buClrTx/>
            </a:pPr>
            <a:r>
              <a:rPr lang="es-ES_tradnl" sz="2400" dirty="0">
                <a:latin typeface="Gill Sans"/>
                <a:cs typeface="Gill Sans"/>
              </a:rPr>
              <a:t>Cultura de reportes de eventos adversos e incidentes y su </a:t>
            </a:r>
            <a:r>
              <a:rPr lang="es-ES_tradnl" sz="2400" dirty="0" smtClean="0">
                <a:latin typeface="Gill Sans"/>
                <a:cs typeface="Gill Sans"/>
              </a:rPr>
              <a:t>gestión.</a:t>
            </a:r>
          </a:p>
          <a:p>
            <a:pPr marL="109728" indent="0" algn="just">
              <a:buClrTx/>
              <a:buNone/>
            </a:pPr>
            <a:endParaRPr lang="es-CO" sz="2400" dirty="0">
              <a:latin typeface="Gill Sans"/>
              <a:cs typeface="Gill Sans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51520" y="620688"/>
            <a:ext cx="8568952" cy="1224136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ctr">
              <a:spcBef>
                <a:spcPct val="0"/>
              </a:spcBef>
              <a:buNone/>
              <a:defRPr kumimoji="0" sz="4000" b="1" u="sng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2800" dirty="0"/>
              <a:t>LOGROS OBTENIDOS EN LA </a:t>
            </a:r>
            <a:r>
              <a:rPr lang="es-CO" sz="2800" dirty="0" smtClean="0"/>
              <a:t>GESTIÓN </a:t>
            </a:r>
            <a:r>
              <a:rPr lang="es-CO" sz="2800" dirty="0"/>
              <a:t>DE </a:t>
            </a:r>
            <a:r>
              <a:rPr lang="es-CO" sz="2800" dirty="0" smtClean="0"/>
              <a:t>CALIDAD</a:t>
            </a:r>
            <a:endParaRPr lang="es-CO" sz="2800" dirty="0"/>
          </a:p>
        </p:txBody>
      </p:sp>
    </p:spTree>
    <p:extLst>
      <p:ext uri="{BB962C8B-B14F-4D97-AF65-F5344CB8AC3E}">
        <p14:creationId xmlns:p14="http://schemas.microsoft.com/office/powerpoint/2010/main" val="65019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Subtítulo"/>
          <p:cNvSpPr>
            <a:spLocks noGrp="1"/>
          </p:cNvSpPr>
          <p:nvPr>
            <p:ph sz="quarter" idx="4294967295"/>
          </p:nvPr>
        </p:nvSpPr>
        <p:spPr>
          <a:xfrm>
            <a:off x="518864" y="1988840"/>
            <a:ext cx="8229600" cy="3870192"/>
          </a:xfrm>
        </p:spPr>
        <p:txBody>
          <a:bodyPr>
            <a:noAutofit/>
          </a:bodyPr>
          <a:lstStyle/>
          <a:p>
            <a:pPr algn="just">
              <a:buClrTx/>
            </a:pPr>
            <a:r>
              <a:rPr lang="es-ES_tradnl" sz="2400" dirty="0" smtClean="0">
                <a:solidFill>
                  <a:srgbClr val="000000"/>
                </a:solidFill>
                <a:latin typeface="Gill Sans"/>
                <a:cs typeface="Gill Sans"/>
              </a:rPr>
              <a:t>En </a:t>
            </a:r>
            <a:r>
              <a:rPr lang="es-ES_tradnl" sz="2400" dirty="0">
                <a:solidFill>
                  <a:srgbClr val="000000"/>
                </a:solidFill>
                <a:latin typeface="Gill Sans"/>
                <a:cs typeface="Gill Sans"/>
              </a:rPr>
              <a:t>calidad se vela el proceso de tramites de quejas, reclamos, sugerencias e información al usuario en la IPSI, para que sean gestionados en el tiempo establecido en el manual de SIAU y así poder prestar una atención con enfoque al cliente y humanizada</a:t>
            </a:r>
            <a:r>
              <a:rPr lang="es-ES_tradnl" sz="2400" dirty="0" smtClean="0">
                <a:solidFill>
                  <a:srgbClr val="000000"/>
                </a:solidFill>
                <a:latin typeface="Gill Sans"/>
                <a:cs typeface="Gill Sans"/>
              </a:rPr>
              <a:t>.</a:t>
            </a:r>
          </a:p>
          <a:p>
            <a:pPr algn="just">
              <a:buClrTx/>
            </a:pPr>
            <a:r>
              <a:rPr lang="es-ES_tradnl" sz="2400" dirty="0" smtClean="0">
                <a:solidFill>
                  <a:srgbClr val="000000"/>
                </a:solidFill>
                <a:latin typeface="Gill Sans"/>
                <a:cs typeface="Gill Sans"/>
              </a:rPr>
              <a:t>Rondas de Bioseguridad</a:t>
            </a:r>
          </a:p>
          <a:p>
            <a:pPr algn="just">
              <a:buClrTx/>
            </a:pPr>
            <a:r>
              <a:rPr lang="es-ES_tradnl" sz="2400" dirty="0" smtClean="0">
                <a:solidFill>
                  <a:srgbClr val="000000"/>
                </a:solidFill>
                <a:latin typeface="Gill Sans"/>
                <a:cs typeface="Gill Sans"/>
              </a:rPr>
              <a:t>Rondas de identificación del paciente</a:t>
            </a:r>
          </a:p>
          <a:p>
            <a:pPr algn="just">
              <a:buClrTx/>
            </a:pPr>
            <a:r>
              <a:rPr lang="es-ES_tradnl" sz="2400" dirty="0" smtClean="0">
                <a:solidFill>
                  <a:srgbClr val="000000"/>
                </a:solidFill>
                <a:latin typeface="Gill Sans"/>
                <a:cs typeface="Gill Sans"/>
              </a:rPr>
              <a:t>Rondas de lavados de manos</a:t>
            </a:r>
          </a:p>
          <a:p>
            <a:pPr marL="109728" indent="0" algn="just">
              <a:buClrTx/>
              <a:buNone/>
            </a:pPr>
            <a:endParaRPr lang="es-ES_tradnl" sz="2400" dirty="0" smtClean="0">
              <a:solidFill>
                <a:srgbClr val="000000"/>
              </a:solidFill>
              <a:latin typeface="Gill Sans"/>
              <a:cs typeface="Gill Sans"/>
            </a:endParaRPr>
          </a:p>
          <a:p>
            <a:pPr algn="just">
              <a:buClrTx/>
              <a:buNone/>
            </a:pPr>
            <a:endParaRPr lang="es-ES_tradnl" sz="2400" dirty="0">
              <a:solidFill>
                <a:srgbClr val="000000"/>
              </a:solidFill>
              <a:latin typeface="Gill Sans"/>
              <a:cs typeface="Gill Sans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51520" y="620688"/>
            <a:ext cx="8568952" cy="1224136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ctr">
              <a:spcBef>
                <a:spcPct val="0"/>
              </a:spcBef>
              <a:buNone/>
              <a:defRPr kumimoji="0" sz="4000" b="1" u="sng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2800" dirty="0"/>
              <a:t>LOGROS OBTENIDOS EN LA </a:t>
            </a:r>
            <a:r>
              <a:rPr lang="es-CO" sz="2800" dirty="0" smtClean="0"/>
              <a:t>GESTIÓN </a:t>
            </a:r>
            <a:r>
              <a:rPr lang="es-CO" sz="2800" dirty="0"/>
              <a:t>DE </a:t>
            </a:r>
            <a:r>
              <a:rPr lang="es-CO" sz="2800" dirty="0" smtClean="0"/>
              <a:t>CALIDAD</a:t>
            </a:r>
            <a:endParaRPr lang="es-CO" sz="2800" dirty="0"/>
          </a:p>
        </p:txBody>
      </p:sp>
    </p:spTree>
    <p:extLst>
      <p:ext uri="{BB962C8B-B14F-4D97-AF65-F5344CB8AC3E}">
        <p14:creationId xmlns:p14="http://schemas.microsoft.com/office/powerpoint/2010/main" val="215715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Subtítulo"/>
          <p:cNvSpPr>
            <a:spLocks noGrp="1"/>
          </p:cNvSpPr>
          <p:nvPr>
            <p:ph sz="quarter" idx="4294967295"/>
          </p:nvPr>
        </p:nvSpPr>
        <p:spPr>
          <a:xfrm>
            <a:off x="428596" y="2151096"/>
            <a:ext cx="8229600" cy="3849672"/>
          </a:xfrm>
        </p:spPr>
        <p:txBody>
          <a:bodyPr>
            <a:normAutofit/>
          </a:bodyPr>
          <a:lstStyle/>
          <a:p>
            <a:pPr algn="just">
              <a:buClrTx/>
              <a:buFont typeface="Arial" pitchFamily="34" charset="0"/>
              <a:buChar char="•"/>
            </a:pPr>
            <a:r>
              <a:rPr lang="es-ES_tradnl" sz="2400" dirty="0" smtClean="0">
                <a:latin typeface="+mj-lt"/>
              </a:rPr>
              <a:t>Evaluación </a:t>
            </a:r>
            <a:r>
              <a:rPr lang="es-ES_tradnl" sz="2400" dirty="0">
                <a:latin typeface="+mj-lt"/>
              </a:rPr>
              <a:t>y socialización a guías actualizadas por el Ministerio de salud.</a:t>
            </a:r>
          </a:p>
          <a:p>
            <a:pPr algn="just">
              <a:buClrTx/>
              <a:buFont typeface="Arial" pitchFamily="34" charset="0"/>
              <a:buChar char="•"/>
            </a:pPr>
            <a:r>
              <a:rPr lang="es-ES_tradnl" sz="2400" dirty="0" smtClean="0">
                <a:latin typeface="+mj-lt"/>
              </a:rPr>
              <a:t>Seguimiento </a:t>
            </a:r>
            <a:r>
              <a:rPr lang="es-ES_tradnl" sz="2400" dirty="0" smtClean="0">
                <a:latin typeface="+mj-lt"/>
              </a:rPr>
              <a:t>y análisis a indicadores de riesgos </a:t>
            </a:r>
            <a:r>
              <a:rPr lang="es-ES_tradnl" sz="2400" dirty="0" smtClean="0">
                <a:latin typeface="+mj-lt"/>
              </a:rPr>
              <a:t>a nivel de odontología y promoción y mantenimiento</a:t>
            </a:r>
          </a:p>
          <a:p>
            <a:pPr algn="just">
              <a:buClrTx/>
              <a:buFont typeface="Arial" pitchFamily="34" charset="0"/>
              <a:buChar char="•"/>
            </a:pPr>
            <a:r>
              <a:rPr lang="es-ES_tradnl" sz="2400" dirty="0" smtClean="0">
                <a:latin typeface="+mj-lt"/>
              </a:rPr>
              <a:t>Implementación del </a:t>
            </a:r>
            <a:r>
              <a:rPr lang="es-ES_tradnl" sz="2400" dirty="0" err="1" smtClean="0">
                <a:latin typeface="+mj-lt"/>
              </a:rPr>
              <a:t>PAMEC</a:t>
            </a:r>
            <a:endParaRPr lang="es-ES_tradnl" sz="2400" dirty="0" smtClean="0">
              <a:latin typeface="+mj-lt"/>
            </a:endParaRPr>
          </a:p>
          <a:p>
            <a:pPr algn="just">
              <a:buClrTx/>
              <a:buNone/>
            </a:pPr>
            <a:endParaRPr lang="es-CO" sz="2400" dirty="0" smtClean="0">
              <a:latin typeface="+mj-lt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51520" y="620688"/>
            <a:ext cx="8568952" cy="1224136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ctr">
              <a:spcBef>
                <a:spcPct val="0"/>
              </a:spcBef>
              <a:buNone/>
              <a:defRPr kumimoji="0" sz="4000" b="1" u="sng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2800" dirty="0"/>
              <a:t>LOGROS OBTENIDOS EN LA </a:t>
            </a:r>
            <a:r>
              <a:rPr lang="es-CO" sz="2800" dirty="0" smtClean="0"/>
              <a:t>GESTIÓN </a:t>
            </a:r>
            <a:r>
              <a:rPr lang="es-CO" sz="2800" dirty="0"/>
              <a:t>DE </a:t>
            </a:r>
            <a:r>
              <a:rPr lang="es-CO" sz="2800" dirty="0" smtClean="0"/>
              <a:t>CALIDAD 2021</a:t>
            </a:r>
            <a:endParaRPr lang="es-CO" sz="2800" dirty="0"/>
          </a:p>
        </p:txBody>
      </p:sp>
    </p:spTree>
    <p:extLst>
      <p:ext uri="{BB962C8B-B14F-4D97-AF65-F5344CB8AC3E}">
        <p14:creationId xmlns:p14="http://schemas.microsoft.com/office/powerpoint/2010/main" val="234609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Subtítulo"/>
          <p:cNvSpPr>
            <a:spLocks noGrp="1"/>
          </p:cNvSpPr>
          <p:nvPr>
            <p:ph sz="quarter" idx="4294967295"/>
          </p:nvPr>
        </p:nvSpPr>
        <p:spPr>
          <a:xfrm>
            <a:off x="428596" y="2151096"/>
            <a:ext cx="8229600" cy="2358024"/>
          </a:xfrm>
        </p:spPr>
        <p:txBody>
          <a:bodyPr>
            <a:noAutofit/>
          </a:bodyPr>
          <a:lstStyle/>
          <a:p>
            <a:pPr algn="just">
              <a:buClrTx/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</a:rPr>
              <a:t>Seguimiento a </a:t>
            </a:r>
            <a:r>
              <a:rPr lang="es-ES_tradnl" sz="2000" dirty="0">
                <a:latin typeface="+mj-lt"/>
              </a:rPr>
              <a:t>gestión documental de </a:t>
            </a:r>
            <a:r>
              <a:rPr lang="es-ES_tradnl" sz="2000" dirty="0" smtClean="0">
                <a:latin typeface="+mj-lt"/>
              </a:rPr>
              <a:t>formatos y manuales.</a:t>
            </a:r>
            <a:endParaRPr lang="es-ES_tradnl" sz="2000" dirty="0">
              <a:latin typeface="+mj-lt"/>
            </a:endParaRPr>
          </a:p>
          <a:p>
            <a:pPr algn="just">
              <a:buClrTx/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</a:rPr>
              <a:t>Implementar temas </a:t>
            </a:r>
            <a:r>
              <a:rPr lang="es-ES_tradnl" sz="2000" dirty="0">
                <a:latin typeface="+mj-lt"/>
              </a:rPr>
              <a:t>de capacitación de seguridad del paciente a usuarios de la </a:t>
            </a:r>
            <a:r>
              <a:rPr lang="es-ES_tradnl" sz="2000" dirty="0" smtClean="0">
                <a:latin typeface="+mj-lt"/>
              </a:rPr>
              <a:t>IPSI</a:t>
            </a:r>
          </a:p>
          <a:p>
            <a:pPr algn="just">
              <a:buClrTx/>
              <a:buFont typeface="Arial" pitchFamily="34" charset="0"/>
              <a:buChar char="•"/>
            </a:pPr>
            <a:r>
              <a:rPr lang="es-ES_tradnl" sz="2000" dirty="0" smtClean="0">
                <a:latin typeface="Gill Sans"/>
                <a:cs typeface="Gill Sans"/>
              </a:rPr>
              <a:t>Seguimiento de inducción de capacitaciones en un 100% de los temas de seguridad del paciente al personal nuevo que ingrese a la Institución soportadas a través de evaluaciones escritas para identificación de falencias y poder realizar retroalimentación en los temas con oportunidad de mejora</a:t>
            </a:r>
            <a:endParaRPr lang="es-ES_tradnl" sz="2000" dirty="0">
              <a:latin typeface="+mj-lt"/>
            </a:endParaRPr>
          </a:p>
          <a:p>
            <a:pPr algn="just">
              <a:buClrTx/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</a:rPr>
              <a:t>Implementar aplicativo para seguimiento a riesgo de caídas en pacientes.</a:t>
            </a:r>
          </a:p>
          <a:p>
            <a:pPr algn="just">
              <a:buClrTx/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</a:rPr>
              <a:t>Implementar indicadores de riesgo en el área de laboratorio clínico</a:t>
            </a:r>
          </a:p>
          <a:p>
            <a:pPr algn="just">
              <a:buClrTx/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</a:rPr>
              <a:t>Ampliar indicadores de riesgo del programa de seguridad del paciente</a:t>
            </a:r>
          </a:p>
          <a:p>
            <a:pPr algn="just">
              <a:buClrTx/>
              <a:buFont typeface="Arial" pitchFamily="34" charset="0"/>
              <a:buChar char="•"/>
            </a:pPr>
            <a:endParaRPr lang="es-ES_tradnl" sz="2000" dirty="0">
              <a:latin typeface="+mj-lt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51520" y="620688"/>
            <a:ext cx="8568952" cy="1224136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ctr">
              <a:spcBef>
                <a:spcPct val="0"/>
              </a:spcBef>
              <a:buNone/>
              <a:defRPr kumimoji="0" sz="4000" b="1" u="sng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2800" dirty="0"/>
              <a:t>LOGROS </a:t>
            </a:r>
            <a:r>
              <a:rPr lang="es-CO" sz="2800" dirty="0" smtClean="0"/>
              <a:t>PENDIENTES PARA EL </a:t>
            </a:r>
            <a:r>
              <a:rPr lang="es-CO" sz="2800" dirty="0" smtClean="0"/>
              <a:t>2022</a:t>
            </a:r>
            <a:endParaRPr lang="es-CO" sz="2800" dirty="0"/>
          </a:p>
        </p:txBody>
      </p:sp>
    </p:spTree>
    <p:extLst>
      <p:ext uri="{BB962C8B-B14F-4D97-AF65-F5344CB8AC3E}">
        <p14:creationId xmlns:p14="http://schemas.microsoft.com/office/powerpoint/2010/main" val="296168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CIDSALUD IPSI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00B050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92D050"/>
      </a:hlink>
      <a:folHlink>
        <a:srgbClr val="C2A874"/>
      </a:folHlink>
    </a:clrScheme>
    <a:fontScheme name="Clásico de Office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Vértice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619</TotalTime>
  <Words>438</Words>
  <Application>Microsoft Office PowerPoint</Application>
  <PresentationFormat>Presentación en pantalla (4:3)</PresentationFormat>
  <Paragraphs>29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Arial</vt:lpstr>
      <vt:lpstr>Georgia</vt:lpstr>
      <vt:lpstr>Gill Sans</vt:lpstr>
      <vt:lpstr>Times New Roman</vt:lpstr>
      <vt:lpstr>Wingdings 2</vt:lpstr>
      <vt:lpstr>Urbano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user</cp:lastModifiedBy>
  <cp:revision>39</cp:revision>
  <dcterms:created xsi:type="dcterms:W3CDTF">2016-08-08T21:25:52Z</dcterms:created>
  <dcterms:modified xsi:type="dcterms:W3CDTF">2022-03-17T15:20:04Z</dcterms:modified>
</cp:coreProperties>
</file>