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no"?><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24"/>
    <p:sldId id="257" r:id="rId25"/>
    <p:sldId id="258" r:id="rId26"/>
    <p:sldId id="259" r:id="rId27"/>
    <p:sldId id="260" r:id="rId28"/>
    <p:sldId id="261" r:id="rId29"/>
    <p:sldId id="262" r:id="rId30"/>
    <p:sldId id="263" r:id="rId31"/>
    <p:sldId id="264" r:id="rId32"/>
    <p:sldId id="265" r:id="rId33"/>
    <p:sldId id="266" r:id="rId34"/>
    <p:sldId id="267" r:id="rId35"/>
  </p:sldIdLst>
  <p:sldSz cx="18288000" cy="10287000"/>
  <p:notesSz cx="6858000" cy="9144000"/>
  <p:embeddedFontLst>
    <p:embeddedFont>
      <p:font typeface="Arimo" charset="1" panose="020B0604020202020204"/>
      <p:regular r:id="rId6"/>
    </p:embeddedFont>
    <p:embeddedFont>
      <p:font typeface="Arimo Bold" charset="1" panose="020B0704020202020204"/>
      <p:regular r:id="rId7"/>
    </p:embeddedFont>
    <p:embeddedFont>
      <p:font typeface="Arimo Italics" charset="1" panose="020B0604020202090204"/>
      <p:regular r:id="rId8"/>
    </p:embeddedFont>
    <p:embeddedFont>
      <p:font typeface="Arimo Bold Italics" charset="1" panose="020B0704020202090204"/>
      <p:regular r:id="rId9"/>
    </p:embeddedFont>
    <p:embeddedFont>
      <p:font typeface="DM Sans" charset="1" panose="00000000000000000000"/>
      <p:regular r:id="rId10"/>
    </p:embeddedFont>
    <p:embeddedFont>
      <p:font typeface="DM Sans Bold" charset="1" panose="00000000000000000000"/>
      <p:regular r:id="rId11"/>
    </p:embeddedFont>
    <p:embeddedFont>
      <p:font typeface="DM Sans Italics" charset="1" panose="00000000000000000000"/>
      <p:regular r:id="rId12"/>
    </p:embeddedFont>
    <p:embeddedFont>
      <p:font typeface="DM Sans Bold Italics" charset="1" panose="00000000000000000000"/>
      <p:regular r:id="rId13"/>
    </p:embeddedFont>
    <p:embeddedFont>
      <p:font typeface="Montserrat" charset="1" panose="00000500000000000000"/>
      <p:regular r:id="rId14"/>
    </p:embeddedFont>
    <p:embeddedFont>
      <p:font typeface="Montserrat Bold" charset="1" panose="00000600000000000000"/>
      <p:regular r:id="rId15"/>
    </p:embeddedFont>
    <p:embeddedFont>
      <p:font typeface="Montserrat Italics" charset="1" panose="00000500000000000000"/>
      <p:regular r:id="rId16"/>
    </p:embeddedFont>
    <p:embeddedFont>
      <p:font typeface="Montserrat Bold Italics" charset="1" panose="00000600000000000000"/>
      <p:regular r:id="rId17"/>
    </p:embeddedFont>
    <p:embeddedFont>
      <p:font typeface="Poppins ExtraBold" charset="1" panose="00000900000000000000"/>
      <p:regular r:id="rId18"/>
    </p:embeddedFont>
    <p:embeddedFont>
      <p:font typeface="Poppins ExtraBold Bold" charset="1" panose="00000A00000000000000"/>
      <p:regular r:id="rId19"/>
    </p:embeddedFont>
    <p:embeddedFont>
      <p:font typeface="Poppins ExtraBold Italics" charset="1" panose="00000900000000000000"/>
      <p:regular r:id="rId20"/>
    </p:embeddedFont>
    <p:embeddedFont>
      <p:font typeface="Poppins ExtraBold Bold Italics" charset="1" panose="00000A00000000000000"/>
      <p:regular r:id="rId21"/>
    </p:embeddedFont>
    <p:embeddedFont>
      <p:font typeface="Cocomat Pro Heavy" charset="1" panose="00000A00000000000000"/>
      <p:regular r:id="rId22"/>
    </p:embeddedFont>
    <p:embeddedFont>
      <p:font typeface="Cocomat Pro Heavy Italics" charset="1" panose="00000A00000000000000"/>
      <p:regular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no"?><Relationships xmlns="http://schemas.openxmlformats.org/package/2006/relationships"><Relationship Id="rId1" Target="slideMasters/slideMaster1.xml" Type="http://schemas.openxmlformats.org/officeDocument/2006/relationships/slideMaster"/><Relationship Id="rId10" Target="fonts/font10.fntdata" Type="http://schemas.openxmlformats.org/officeDocument/2006/relationships/font"/><Relationship Id="rId11" Target="fonts/font11.fntdata" Type="http://schemas.openxmlformats.org/officeDocument/2006/relationships/font"/><Relationship Id="rId12" Target="fonts/font12.fntdata" Type="http://schemas.openxmlformats.org/officeDocument/2006/relationships/font"/><Relationship Id="rId13" Target="fonts/font13.fntdata" Type="http://schemas.openxmlformats.org/officeDocument/2006/relationships/font"/><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fonts/font22.fntdata" Type="http://schemas.openxmlformats.org/officeDocument/2006/relationships/font"/><Relationship Id="rId23" Target="fonts/font23.fntdata" Type="http://schemas.openxmlformats.org/officeDocument/2006/relationships/font"/><Relationship Id="rId24" Target="slides/slide1.xml" Type="http://schemas.openxmlformats.org/officeDocument/2006/relationships/slide"/><Relationship Id="rId25" Target="slides/slide2.xml" Type="http://schemas.openxmlformats.org/officeDocument/2006/relationships/slide"/><Relationship Id="rId26" Target="slides/slide3.xml" Type="http://schemas.openxmlformats.org/officeDocument/2006/relationships/slide"/><Relationship Id="rId27" Target="slides/slide4.xml" Type="http://schemas.openxmlformats.org/officeDocument/2006/relationships/slide"/><Relationship Id="rId28" Target="slides/slide5.xml" Type="http://schemas.openxmlformats.org/officeDocument/2006/relationships/slide"/><Relationship Id="rId29" Target="slides/slide6.xml" Type="http://schemas.openxmlformats.org/officeDocument/2006/relationships/slide"/><Relationship Id="rId3" Target="viewProps.xml" Type="http://schemas.openxmlformats.org/officeDocument/2006/relationships/viewProps"/><Relationship Id="rId30" Target="slides/slide7.xml" Type="http://schemas.openxmlformats.org/officeDocument/2006/relationships/slide"/><Relationship Id="rId31" Target="slides/slide8.xml" Type="http://schemas.openxmlformats.org/officeDocument/2006/relationships/slide"/><Relationship Id="rId32" Target="slides/slide9.xml" Type="http://schemas.openxmlformats.org/officeDocument/2006/relationships/slide"/><Relationship Id="rId33" Target="slides/slide10.xml" Type="http://schemas.openxmlformats.org/officeDocument/2006/relationships/slide"/><Relationship Id="rId34" Target="slides/slide11.xml" Type="http://schemas.openxmlformats.org/officeDocument/2006/relationships/slide"/><Relationship Id="rId35" Target="slides/slide12.xml" Type="http://schemas.openxmlformats.org/officeDocument/2006/relationships/slide"/><Relationship Id="rId4" Target="theme/theme1.xml" Type="http://schemas.openxmlformats.org/officeDocument/2006/relationships/theme"/><Relationship Id="rId5" Target="tableStyles.xml" Type="http://schemas.openxmlformats.org/officeDocument/2006/relationships/tableStyles"/><Relationship Id="rId6" Target="fonts/font6.fntdata" Type="http://schemas.openxmlformats.org/officeDocument/2006/relationships/font"/><Relationship Id="rId7" Target="fonts/font7.fntdata" Type="http://schemas.openxmlformats.org/officeDocument/2006/relationships/font"/><Relationship Id="rId8" Target="fonts/font8.fntdata" Type="http://schemas.openxmlformats.org/officeDocument/2006/relationships/font"/><Relationship Id="rId9" Target="fonts/font9.fntdata" Type="http://schemas.openxmlformats.org/officeDocument/2006/relationships/font"/></Relationships>
</file>

<file path=ppt/slideLayouts/_rels/slideLayout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no"?><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9.jpe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2.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0.png" Type="http://schemas.openxmlformats.org/officeDocument/2006/relationships/image"/><Relationship Id="rId3" Target="../media/image11.svg" Type="http://schemas.openxmlformats.org/officeDocument/2006/relationships/image"/><Relationship Id="rId4" Target="../media/image12.png" Type="http://schemas.openxmlformats.org/officeDocument/2006/relationships/image"/></Relationships>
</file>

<file path=ppt/slides/_rels/slide3.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svg" Type="http://schemas.openxmlformats.org/officeDocument/2006/relationships/image"/><Relationship Id="rId4" Target="../media/image15.png" Type="http://schemas.openxmlformats.org/officeDocument/2006/relationships/image"/><Relationship Id="rId5" Target="../media/image16.svg" Type="http://schemas.openxmlformats.org/officeDocument/2006/relationships/image"/><Relationship Id="rId6" Target="../media/image17.png" Type="http://schemas.openxmlformats.org/officeDocument/2006/relationships/image"/></Relationships>
</file>

<file path=ppt/slides/_rels/slide4.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26.svg" Type="http://schemas.openxmlformats.org/officeDocument/2006/relationships/image"/><Relationship Id="rId2" Target="../media/image18.png" Type="http://schemas.openxmlformats.org/officeDocument/2006/relationships/image"/><Relationship Id="rId3" Target="../media/image19.svg" Type="http://schemas.openxmlformats.org/officeDocument/2006/relationships/image"/><Relationship Id="rId4" Target="../media/image20.png" Type="http://schemas.openxmlformats.org/officeDocument/2006/relationships/image"/><Relationship Id="rId5" Target="../media/image21.svg" Type="http://schemas.openxmlformats.org/officeDocument/2006/relationships/image"/><Relationship Id="rId6" Target="../media/image22.png" Type="http://schemas.openxmlformats.org/officeDocument/2006/relationships/image"/><Relationship Id="rId7" Target="../media/image23.svg" Type="http://schemas.openxmlformats.org/officeDocument/2006/relationships/image"/><Relationship Id="rId8" Target="../media/image24.png" Type="http://schemas.openxmlformats.org/officeDocument/2006/relationships/image"/><Relationship Id="rId9" Target="../media/image25.png" Type="http://schemas.openxmlformats.org/officeDocument/2006/relationships/image"/></Relationships>
</file>

<file path=ppt/slides/_rels/slide5.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27.png" Type="http://schemas.openxmlformats.org/officeDocument/2006/relationships/image"/><Relationship Id="rId3" Target="../media/image28.svg" Type="http://schemas.openxmlformats.org/officeDocument/2006/relationships/image"/><Relationship Id="rId4" Target="../media/image29.png" Type="http://schemas.openxmlformats.org/officeDocument/2006/relationships/image"/></Relationships>
</file>

<file path=ppt/slides/_rels/slide6.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0.png" Type="http://schemas.openxmlformats.org/officeDocument/2006/relationships/image"/></Relationships>
</file>

<file path=ppt/slides/_rels/slide7.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31.png" Type="http://schemas.openxmlformats.org/officeDocument/2006/relationships/image"/><Relationship Id="rId3" Target="../media/image32.svg" Type="http://schemas.openxmlformats.org/officeDocument/2006/relationships/image"/><Relationship Id="rId4" Target="../media/image33.png" Type="http://schemas.openxmlformats.org/officeDocument/2006/relationships/image"/><Relationship Id="rId5" Target="../media/image34.svg" Type="http://schemas.openxmlformats.org/officeDocument/2006/relationships/image"/><Relationship Id="rId6" Target="../media/image35.png" Type="http://schemas.openxmlformats.org/officeDocument/2006/relationships/image"/><Relationship Id="rId7" Target="../media/image36.svg" Type="http://schemas.openxmlformats.org/officeDocument/2006/relationships/image"/></Relationships>
</file>

<file path=ppt/slides/_rels/slide8.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7.png" Type="http://schemas.openxmlformats.org/officeDocument/2006/relationships/image"/><Relationship Id="rId5" Target="../media/image38.png" Type="http://schemas.openxmlformats.org/officeDocument/2006/relationships/image"/><Relationship Id="rId6" Target="../media/image39.svg" Type="http://schemas.openxmlformats.org/officeDocument/2006/relationships/image"/></Relationships>
</file>

<file path=ppt/slides/_rels/slide9.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48.png" Type="http://schemas.openxmlformats.org/officeDocument/2006/relationships/image"/><Relationship Id="rId11" Target="../media/image49.svg" Type="http://schemas.openxmlformats.org/officeDocument/2006/relationships/image"/><Relationship Id="rId2" Target="../media/image40.png" Type="http://schemas.openxmlformats.org/officeDocument/2006/relationships/image"/><Relationship Id="rId3" Target="../media/image41.svg" Type="http://schemas.openxmlformats.org/officeDocument/2006/relationships/image"/><Relationship Id="rId4" Target="../media/image42.png" Type="http://schemas.openxmlformats.org/officeDocument/2006/relationships/image"/><Relationship Id="rId5" Target="../media/image43.svg" Type="http://schemas.openxmlformats.org/officeDocument/2006/relationships/image"/><Relationship Id="rId6" Target="../media/image44.png" Type="http://schemas.openxmlformats.org/officeDocument/2006/relationships/image"/><Relationship Id="rId7" Target="../media/image45.svg" Type="http://schemas.openxmlformats.org/officeDocument/2006/relationships/image"/><Relationship Id="rId8" Target="../media/image46.png" Type="http://schemas.openxmlformats.org/officeDocument/2006/relationships/image"/><Relationship Id="rId9" Target="../media/image47.svg" Type="http://schemas.openxmlformats.org/officeDocument/2006/relationships/image"/></Relationships>
</file>

<file path=ppt/slides/_rels/slide10.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52.jpeg" Type="http://schemas.openxmlformats.org/officeDocument/2006/relationships/image"/><Relationship Id="rId11" Target="../media/image53.jpeg" Type="http://schemas.openxmlformats.org/officeDocument/2006/relationships/image"/><Relationship Id="rId12" Target="../media/image54.jpeg" Type="http://schemas.openxmlformats.org/officeDocument/2006/relationships/image"/><Relationship Id="rId13" Target="../media/image55.jpeg" Type="http://schemas.openxmlformats.org/officeDocument/2006/relationships/image"/><Relationship Id="rId14" Target="../media/image56.jpeg" Type="http://schemas.openxmlformats.org/officeDocument/2006/relationships/image"/><Relationship Id="rId15" Target="../media/image57.jpeg" Type="http://schemas.openxmlformats.org/officeDocument/2006/relationships/image"/><Relationship Id="rId2" Target="../media/image40.png" Type="http://schemas.openxmlformats.org/officeDocument/2006/relationships/image"/><Relationship Id="rId3" Target="../media/image41.svg" Type="http://schemas.openxmlformats.org/officeDocument/2006/relationships/image"/><Relationship Id="rId4" Target="../media/image42.png" Type="http://schemas.openxmlformats.org/officeDocument/2006/relationships/image"/><Relationship Id="rId5" Target="../media/image43.svg" Type="http://schemas.openxmlformats.org/officeDocument/2006/relationships/image"/><Relationship Id="rId6" Target="../media/image44.png" Type="http://schemas.openxmlformats.org/officeDocument/2006/relationships/image"/><Relationship Id="rId7" Target="../media/image45.svg" Type="http://schemas.openxmlformats.org/officeDocument/2006/relationships/image"/><Relationship Id="rId8" Target="../media/image50.jpeg" Type="http://schemas.openxmlformats.org/officeDocument/2006/relationships/image"/><Relationship Id="rId9" Target="../media/image51.jpeg" Type="http://schemas.openxmlformats.org/officeDocument/2006/relationships/image"/></Relationships>
</file>

<file path=ppt/slides/_rels/slide11.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60.jpeg" Type="http://schemas.openxmlformats.org/officeDocument/2006/relationships/image"/><Relationship Id="rId11" Target="../media/image61.jpeg" Type="http://schemas.openxmlformats.org/officeDocument/2006/relationships/image"/><Relationship Id="rId12" Target="../media/image62.jpeg" Type="http://schemas.openxmlformats.org/officeDocument/2006/relationships/image"/><Relationship Id="rId13" Target="../media/image63.jpeg" Type="http://schemas.openxmlformats.org/officeDocument/2006/relationships/image"/><Relationship Id="rId14" Target="../media/image64.jpeg" Type="http://schemas.openxmlformats.org/officeDocument/2006/relationships/image"/><Relationship Id="rId15" Target="../media/image65.jpeg" Type="http://schemas.openxmlformats.org/officeDocument/2006/relationships/image"/><Relationship Id="rId16" Target="../media/image66.jpeg" Type="http://schemas.openxmlformats.org/officeDocument/2006/relationships/image"/><Relationship Id="rId17" Target="../media/image67.jpeg" Type="http://schemas.openxmlformats.org/officeDocument/2006/relationships/image"/><Relationship Id="rId2" Target="../media/image40.png" Type="http://schemas.openxmlformats.org/officeDocument/2006/relationships/image"/><Relationship Id="rId3" Target="../media/image41.svg" Type="http://schemas.openxmlformats.org/officeDocument/2006/relationships/image"/><Relationship Id="rId4" Target="../media/image42.png" Type="http://schemas.openxmlformats.org/officeDocument/2006/relationships/image"/><Relationship Id="rId5" Target="../media/image43.svg" Type="http://schemas.openxmlformats.org/officeDocument/2006/relationships/image"/><Relationship Id="rId6" Target="../media/image44.png" Type="http://schemas.openxmlformats.org/officeDocument/2006/relationships/image"/><Relationship Id="rId7" Target="../media/image45.svg" Type="http://schemas.openxmlformats.org/officeDocument/2006/relationships/image"/><Relationship Id="rId8" Target="../media/image58.jpeg" Type="http://schemas.openxmlformats.org/officeDocument/2006/relationships/image"/><Relationship Id="rId9" Target="../media/image59.jpeg" Type="http://schemas.openxmlformats.org/officeDocument/2006/relationships/image"/></Relationships>
</file>

<file path=ppt/slides/_rels/slide12.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68.png" Type="http://schemas.openxmlformats.org/officeDocument/2006/relationships/image"/><Relationship Id="rId3" Target="../media/image69.svg" Type="http://schemas.openxmlformats.org/officeDocument/2006/relationships/image"/><Relationship Id="rId4" Target="../media/image70.png" Type="http://schemas.openxmlformats.org/officeDocument/2006/relationships/image"/><Relationship Id="rId5" Target="../media/image71.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B0C5FF"/>
        </a:solidFill>
      </p:bgPr>
    </p:bg>
    <p:spTree>
      <p:nvGrpSpPr>
        <p:cNvPr id="1" name=""/>
        <p:cNvGrpSpPr/>
        <p:nvPr/>
      </p:nvGrpSpPr>
      <p:grpSpPr>
        <a:xfrm>
          <a:off x="0" y="0"/>
          <a:ext cx="0" cy="0"/>
          <a:chOff x="0" y="0"/>
          <a:chExt cx="0" cy="0"/>
        </a:xfrm>
      </p:grpSpPr>
      <p:sp>
        <p:nvSpPr>
          <p:cNvPr name="Freeform 2" id="2"/>
          <p:cNvSpPr/>
          <p:nvPr/>
        </p:nvSpPr>
        <p:spPr>
          <a:xfrm flipH="false" flipV="false" rot="0">
            <a:off x="10560112" y="-6875490"/>
            <a:ext cx="13398375" cy="12377222"/>
          </a:xfrm>
          <a:custGeom>
            <a:avLst/>
            <a:gdLst/>
            <a:ahLst/>
            <a:cxnLst/>
            <a:rect r="r" b="b" t="t" l="l"/>
            <a:pathLst>
              <a:path h="12377222" w="13398375">
                <a:moveTo>
                  <a:pt x="0" y="0"/>
                </a:moveTo>
                <a:lnTo>
                  <a:pt x="13398376" y="0"/>
                </a:lnTo>
                <a:lnTo>
                  <a:pt x="13398376" y="12377222"/>
                </a:lnTo>
                <a:lnTo>
                  <a:pt x="0" y="12377222"/>
                </a:lnTo>
                <a:lnTo>
                  <a:pt x="0" y="0"/>
                </a:lnTo>
                <a:close/>
              </a:path>
            </a:pathLst>
          </a:custGeom>
          <a:blipFill>
            <a:blip r:embed="rId2">
              <a:alphaModFix amt="43999"/>
              <a:extLst>
                <a:ext uri="{96DAC541-7B7A-43D3-8B79-37D633B846F1}">
                  <asvg:svgBlip xmlns:asvg="http://schemas.microsoft.com/office/drawing/2016/SVG/main" r:embed="rId3"/>
                </a:ext>
              </a:extLst>
            </a:blip>
            <a:stretch>
              <a:fillRect l="0" t="-6179" r="-211836" b="0"/>
            </a:stretch>
          </a:blipFill>
        </p:spPr>
      </p:sp>
      <p:sp>
        <p:nvSpPr>
          <p:cNvPr name="Freeform 3" id="3"/>
          <p:cNvSpPr/>
          <p:nvPr/>
        </p:nvSpPr>
        <p:spPr>
          <a:xfrm flipH="true" flipV="false" rot="0">
            <a:off x="627094" y="534271"/>
            <a:ext cx="7726011" cy="9752729"/>
          </a:xfrm>
          <a:custGeom>
            <a:avLst/>
            <a:gdLst/>
            <a:ahLst/>
            <a:cxnLst/>
            <a:rect r="r" b="b" t="t" l="l"/>
            <a:pathLst>
              <a:path h="9752729" w="7726011">
                <a:moveTo>
                  <a:pt x="7726011" y="0"/>
                </a:moveTo>
                <a:lnTo>
                  <a:pt x="0" y="0"/>
                </a:lnTo>
                <a:lnTo>
                  <a:pt x="0" y="9752729"/>
                </a:lnTo>
                <a:lnTo>
                  <a:pt x="7726011" y="9752729"/>
                </a:lnTo>
                <a:lnTo>
                  <a:pt x="7726011"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4" id="4"/>
          <p:cNvSpPr txBox="true"/>
          <p:nvPr/>
        </p:nvSpPr>
        <p:spPr>
          <a:xfrm rot="0">
            <a:off x="9421739" y="5187341"/>
            <a:ext cx="7805325" cy="885145"/>
          </a:xfrm>
          <a:prstGeom prst="rect">
            <a:avLst/>
          </a:prstGeom>
        </p:spPr>
        <p:txBody>
          <a:bodyPr anchor="t" rtlCol="false" tIns="0" lIns="0" bIns="0" rIns="0">
            <a:spAutoFit/>
          </a:bodyPr>
          <a:lstStyle/>
          <a:p>
            <a:pPr marL="0" indent="0" lvl="0">
              <a:lnSpc>
                <a:spcPts val="7381"/>
              </a:lnSpc>
              <a:spcBef>
                <a:spcPct val="0"/>
              </a:spcBef>
            </a:pPr>
            <a:r>
              <a:rPr lang="en-US" sz="5272">
                <a:solidFill>
                  <a:srgbClr val="05066D"/>
                </a:solidFill>
                <a:latin typeface="Montserrat Bold Italics"/>
              </a:rPr>
              <a:t>IPSI JEKEET AKUAITA</a:t>
            </a:r>
          </a:p>
        </p:txBody>
      </p:sp>
      <p:sp>
        <p:nvSpPr>
          <p:cNvPr name="TextBox 5" id="5"/>
          <p:cNvSpPr txBox="true"/>
          <p:nvPr/>
        </p:nvSpPr>
        <p:spPr>
          <a:xfrm rot="0">
            <a:off x="8703698" y="2122223"/>
            <a:ext cx="9728108" cy="2720624"/>
          </a:xfrm>
          <a:prstGeom prst="rect">
            <a:avLst/>
          </a:prstGeom>
        </p:spPr>
        <p:txBody>
          <a:bodyPr anchor="t" rtlCol="false" tIns="0" lIns="0" bIns="0" rIns="0">
            <a:spAutoFit/>
          </a:bodyPr>
          <a:lstStyle/>
          <a:p>
            <a:pPr>
              <a:lnSpc>
                <a:spcPts val="10736"/>
              </a:lnSpc>
            </a:pPr>
            <a:r>
              <a:rPr lang="en-US" sz="8800">
                <a:solidFill>
                  <a:srgbClr val="05066D"/>
                </a:solidFill>
                <a:latin typeface="Cocomat Pro Heavy"/>
              </a:rPr>
              <a:t>INFORME DE GESTIÓN 2022</a:t>
            </a:r>
          </a:p>
        </p:txBody>
      </p:sp>
      <p:sp>
        <p:nvSpPr>
          <p:cNvPr name="Freeform 6" id="6"/>
          <p:cNvSpPr/>
          <p:nvPr/>
        </p:nvSpPr>
        <p:spPr>
          <a:xfrm flipH="false" flipV="false" rot="0">
            <a:off x="0" y="6006557"/>
            <a:ext cx="18288000" cy="6906869"/>
          </a:xfrm>
          <a:custGeom>
            <a:avLst/>
            <a:gdLst/>
            <a:ahLst/>
            <a:cxnLst/>
            <a:rect r="r" b="b" t="t" l="l"/>
            <a:pathLst>
              <a:path h="6906869" w="18288000">
                <a:moveTo>
                  <a:pt x="0" y="0"/>
                </a:moveTo>
                <a:lnTo>
                  <a:pt x="18288000" y="0"/>
                </a:lnTo>
                <a:lnTo>
                  <a:pt x="18288000" y="6906869"/>
                </a:lnTo>
                <a:lnTo>
                  <a:pt x="0" y="6906869"/>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7" id="7"/>
          <p:cNvSpPr/>
          <p:nvPr/>
        </p:nvSpPr>
        <p:spPr>
          <a:xfrm flipH="false" flipV="false" rot="0">
            <a:off x="6901654" y="2085943"/>
            <a:ext cx="1569439" cy="1838289"/>
          </a:xfrm>
          <a:custGeom>
            <a:avLst/>
            <a:gdLst/>
            <a:ahLst/>
            <a:cxnLst/>
            <a:rect r="r" b="b" t="t" l="l"/>
            <a:pathLst>
              <a:path h="1838289" w="1569439">
                <a:moveTo>
                  <a:pt x="0" y="0"/>
                </a:moveTo>
                <a:lnTo>
                  <a:pt x="1569439" y="0"/>
                </a:lnTo>
                <a:lnTo>
                  <a:pt x="1569439" y="1838289"/>
                </a:lnTo>
                <a:lnTo>
                  <a:pt x="0" y="1838289"/>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8" id="8"/>
          <p:cNvSpPr/>
          <p:nvPr/>
        </p:nvSpPr>
        <p:spPr>
          <a:xfrm flipH="false" flipV="false" rot="0">
            <a:off x="13794673" y="7108578"/>
            <a:ext cx="4084064" cy="3044445"/>
          </a:xfrm>
          <a:custGeom>
            <a:avLst/>
            <a:gdLst/>
            <a:ahLst/>
            <a:cxnLst/>
            <a:rect r="r" b="b" t="t" l="l"/>
            <a:pathLst>
              <a:path h="3044445" w="4084064">
                <a:moveTo>
                  <a:pt x="0" y="0"/>
                </a:moveTo>
                <a:lnTo>
                  <a:pt x="4084064" y="0"/>
                </a:lnTo>
                <a:lnTo>
                  <a:pt x="4084064" y="3044445"/>
                </a:lnTo>
                <a:lnTo>
                  <a:pt x="0" y="3044445"/>
                </a:lnTo>
                <a:lnTo>
                  <a:pt x="0" y="0"/>
                </a:lnTo>
                <a:close/>
              </a:path>
            </a:pathLst>
          </a:custGeom>
          <a:blipFill>
            <a:blip r:embed="rId10"/>
            <a:stretch>
              <a:fillRect l="-6217" t="-3433" r="0" b="-3433"/>
            </a:stretch>
          </a:blipFill>
        </p:spPr>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B0C5FF"/>
        </a:solidFill>
      </p:bgPr>
    </p:bg>
    <p:spTree>
      <p:nvGrpSpPr>
        <p:cNvPr id="1" name=""/>
        <p:cNvGrpSpPr/>
        <p:nvPr/>
      </p:nvGrpSpPr>
      <p:grpSpPr>
        <a:xfrm>
          <a:off x="0" y="0"/>
          <a:ext cx="0" cy="0"/>
          <a:chOff x="0" y="0"/>
          <a:chExt cx="0" cy="0"/>
        </a:xfrm>
      </p:grpSpPr>
      <p:sp>
        <p:nvSpPr>
          <p:cNvPr name="Freeform 2" id="2"/>
          <p:cNvSpPr/>
          <p:nvPr/>
        </p:nvSpPr>
        <p:spPr>
          <a:xfrm flipH="false" flipV="false" rot="0">
            <a:off x="12939961" y="1346726"/>
            <a:ext cx="5348039" cy="7398791"/>
          </a:xfrm>
          <a:custGeom>
            <a:avLst/>
            <a:gdLst/>
            <a:ahLst/>
            <a:cxnLst/>
            <a:rect r="r" b="b" t="t" l="l"/>
            <a:pathLst>
              <a:path h="7398791" w="5348039">
                <a:moveTo>
                  <a:pt x="0" y="0"/>
                </a:moveTo>
                <a:lnTo>
                  <a:pt x="5348039" y="0"/>
                </a:lnTo>
                <a:lnTo>
                  <a:pt x="5348039" y="7398792"/>
                </a:lnTo>
                <a:lnTo>
                  <a:pt x="0" y="739879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612077" y="443267"/>
            <a:ext cx="15827913" cy="2444942"/>
          </a:xfrm>
          <a:prstGeom prst="rect">
            <a:avLst/>
          </a:prstGeom>
        </p:spPr>
        <p:txBody>
          <a:bodyPr anchor="t" rtlCol="false" tIns="0" lIns="0" bIns="0" rIns="0">
            <a:spAutoFit/>
          </a:bodyPr>
          <a:lstStyle/>
          <a:p>
            <a:pPr>
              <a:lnSpc>
                <a:spcPts val="9770"/>
              </a:lnSpc>
            </a:pPr>
            <a:r>
              <a:rPr lang="en-US" sz="6978">
                <a:solidFill>
                  <a:srgbClr val="05066D"/>
                </a:solidFill>
                <a:latin typeface="Cocomat Pro Heavy"/>
              </a:rPr>
              <a:t>ACTIVIDADES ASISTENCIALES</a:t>
            </a:r>
          </a:p>
          <a:p>
            <a:pPr marL="0" indent="0" lvl="0">
              <a:lnSpc>
                <a:spcPts val="9770"/>
              </a:lnSpc>
              <a:spcBef>
                <a:spcPct val="0"/>
              </a:spcBef>
            </a:pPr>
          </a:p>
        </p:txBody>
      </p:sp>
      <p:sp>
        <p:nvSpPr>
          <p:cNvPr name="TextBox 4" id="4"/>
          <p:cNvSpPr txBox="true"/>
          <p:nvPr/>
        </p:nvSpPr>
        <p:spPr>
          <a:xfrm rot="0">
            <a:off x="0" y="1299101"/>
            <a:ext cx="12630613" cy="1884045"/>
          </a:xfrm>
          <a:prstGeom prst="rect">
            <a:avLst/>
          </a:prstGeom>
        </p:spPr>
        <p:txBody>
          <a:bodyPr anchor="t" rtlCol="false" tIns="0" lIns="0" bIns="0" rIns="0">
            <a:spAutoFit/>
          </a:bodyPr>
          <a:lstStyle/>
          <a:p>
            <a:pPr algn="ctr">
              <a:lnSpc>
                <a:spcPts val="3779"/>
              </a:lnSpc>
            </a:pPr>
          </a:p>
          <a:p>
            <a:pPr algn="ctr">
              <a:lnSpc>
                <a:spcPts val="3779"/>
              </a:lnSpc>
            </a:pPr>
            <a:r>
              <a:rPr lang="en-US" sz="2699">
                <a:solidFill>
                  <a:srgbClr val="000000"/>
                </a:solidFill>
                <a:latin typeface="DM Sans Bold"/>
              </a:rPr>
              <a:t>Tabla 1. RELACION DE PACIENTES ATENDIDOS POR EPS</a:t>
            </a:r>
          </a:p>
          <a:p>
            <a:pPr algn="ctr">
              <a:lnSpc>
                <a:spcPts val="3779"/>
              </a:lnSpc>
            </a:pPr>
            <a:r>
              <a:rPr lang="en-US" sz="2699">
                <a:solidFill>
                  <a:srgbClr val="000000"/>
                </a:solidFill>
                <a:latin typeface="DM Sans Bold"/>
              </a:rPr>
              <a:t>MES DE ENERO - DICIEMBRE DEL 2022</a:t>
            </a:r>
          </a:p>
          <a:p>
            <a:pPr algn="ctr">
              <a:lnSpc>
                <a:spcPts val="3779"/>
              </a:lnSpc>
            </a:pPr>
          </a:p>
        </p:txBody>
      </p:sp>
      <p:sp>
        <p:nvSpPr>
          <p:cNvPr name="TextBox 5" id="5"/>
          <p:cNvSpPr txBox="true"/>
          <p:nvPr/>
        </p:nvSpPr>
        <p:spPr>
          <a:xfrm rot="0">
            <a:off x="1433746" y="2907259"/>
            <a:ext cx="12776751" cy="361877"/>
          </a:xfrm>
          <a:prstGeom prst="rect">
            <a:avLst/>
          </a:prstGeom>
        </p:spPr>
        <p:txBody>
          <a:bodyPr anchor="t" rtlCol="false" tIns="0" lIns="0" bIns="0" rIns="0">
            <a:spAutoFit/>
          </a:bodyPr>
          <a:lstStyle/>
          <a:p>
            <a:pPr>
              <a:lnSpc>
                <a:spcPts val="2775"/>
              </a:lnSpc>
            </a:pPr>
            <a:r>
              <a:rPr lang="en-US" sz="2500">
                <a:solidFill>
                  <a:srgbClr val="545454"/>
                </a:solidFill>
                <a:latin typeface="DM Sans"/>
              </a:rPr>
              <a:t>RELACION DE ACTIVIDADES A PACIENTES DE COMFAGUAJIRA EPS</a:t>
            </a:r>
          </a:p>
        </p:txBody>
      </p:sp>
      <p:sp>
        <p:nvSpPr>
          <p:cNvPr name="Freeform 6" id="6"/>
          <p:cNvSpPr/>
          <p:nvPr/>
        </p:nvSpPr>
        <p:spPr>
          <a:xfrm flipH="false" flipV="false" rot="0">
            <a:off x="376087" y="3779502"/>
            <a:ext cx="13115855" cy="6117272"/>
          </a:xfrm>
          <a:custGeom>
            <a:avLst/>
            <a:gdLst/>
            <a:ahLst/>
            <a:cxnLst/>
            <a:rect r="r" b="b" t="t" l="l"/>
            <a:pathLst>
              <a:path h="6117272" w="13115855">
                <a:moveTo>
                  <a:pt x="0" y="0"/>
                </a:moveTo>
                <a:lnTo>
                  <a:pt x="13115855" y="0"/>
                </a:lnTo>
                <a:lnTo>
                  <a:pt x="13115855" y="6117272"/>
                </a:lnTo>
                <a:lnTo>
                  <a:pt x="0" y="6117272"/>
                </a:lnTo>
                <a:lnTo>
                  <a:pt x="0" y="0"/>
                </a:lnTo>
                <a:close/>
              </a:path>
            </a:pathLst>
          </a:custGeom>
          <a:blipFill>
            <a:blip r:embed="rId4"/>
            <a:stretch>
              <a:fillRect l="-40444" t="-67222" r="-40047" b="-50351"/>
            </a:stretch>
          </a:blipFill>
        </p:spPr>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B0C5FF"/>
        </a:solidFill>
      </p:bgPr>
    </p:bg>
    <p:spTree>
      <p:nvGrpSpPr>
        <p:cNvPr id="1" name=""/>
        <p:cNvGrpSpPr/>
        <p:nvPr/>
      </p:nvGrpSpPr>
      <p:grpSpPr>
        <a:xfrm>
          <a:off x="0" y="0"/>
          <a:ext cx="0" cy="0"/>
          <a:chOff x="0" y="0"/>
          <a:chExt cx="0" cy="0"/>
        </a:xfrm>
      </p:grpSpPr>
      <p:sp>
        <p:nvSpPr>
          <p:cNvPr name="Freeform 2" id="2"/>
          <p:cNvSpPr/>
          <p:nvPr/>
        </p:nvSpPr>
        <p:spPr>
          <a:xfrm flipH="true" flipV="true" rot="1704061">
            <a:off x="13824431" y="5385399"/>
            <a:ext cx="4991149" cy="7541571"/>
          </a:xfrm>
          <a:custGeom>
            <a:avLst/>
            <a:gdLst/>
            <a:ahLst/>
            <a:cxnLst/>
            <a:rect r="r" b="b" t="t" l="l"/>
            <a:pathLst>
              <a:path h="7541571" w="4991149">
                <a:moveTo>
                  <a:pt x="4991149" y="7541572"/>
                </a:moveTo>
                <a:lnTo>
                  <a:pt x="0" y="7541572"/>
                </a:lnTo>
                <a:lnTo>
                  <a:pt x="0" y="0"/>
                </a:lnTo>
                <a:lnTo>
                  <a:pt x="4991149" y="0"/>
                </a:lnTo>
                <a:lnTo>
                  <a:pt x="4991149" y="7541572"/>
                </a:lnTo>
                <a:close/>
              </a:path>
            </a:pathLst>
          </a:custGeom>
          <a:blipFill>
            <a:blip r:embed="rId2">
              <a:alphaModFix amt="43999"/>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true" flipV="true" rot="1704061">
            <a:off x="11603194" y="525483"/>
            <a:ext cx="8220239" cy="12420690"/>
          </a:xfrm>
          <a:custGeom>
            <a:avLst/>
            <a:gdLst/>
            <a:ahLst/>
            <a:cxnLst/>
            <a:rect r="r" b="b" t="t" l="l"/>
            <a:pathLst>
              <a:path h="12420690" w="8220239">
                <a:moveTo>
                  <a:pt x="8220239" y="12420690"/>
                </a:moveTo>
                <a:lnTo>
                  <a:pt x="0" y="12420690"/>
                </a:lnTo>
                <a:lnTo>
                  <a:pt x="0" y="0"/>
                </a:lnTo>
                <a:lnTo>
                  <a:pt x="8220239" y="0"/>
                </a:lnTo>
                <a:lnTo>
                  <a:pt x="8220239" y="12420690"/>
                </a:lnTo>
                <a:close/>
              </a:path>
            </a:pathLst>
          </a:custGeom>
          <a:blipFill>
            <a:blip r:embed="rId2">
              <a:alphaModFix amt="43999"/>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true" flipV="false" rot="0">
            <a:off x="14465867" y="4031200"/>
            <a:ext cx="3856538" cy="4367516"/>
          </a:xfrm>
          <a:custGeom>
            <a:avLst/>
            <a:gdLst/>
            <a:ahLst/>
            <a:cxnLst/>
            <a:rect r="r" b="b" t="t" l="l"/>
            <a:pathLst>
              <a:path h="4367516" w="3856538">
                <a:moveTo>
                  <a:pt x="3856538" y="0"/>
                </a:moveTo>
                <a:lnTo>
                  <a:pt x="0" y="0"/>
                </a:lnTo>
                <a:lnTo>
                  <a:pt x="0" y="4367516"/>
                </a:lnTo>
                <a:lnTo>
                  <a:pt x="3856538" y="4367516"/>
                </a:lnTo>
                <a:lnTo>
                  <a:pt x="3856538"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5" id="5"/>
          <p:cNvSpPr txBox="true"/>
          <p:nvPr/>
        </p:nvSpPr>
        <p:spPr>
          <a:xfrm rot="0">
            <a:off x="1028700" y="89303"/>
            <a:ext cx="15827913" cy="2444942"/>
          </a:xfrm>
          <a:prstGeom prst="rect">
            <a:avLst/>
          </a:prstGeom>
        </p:spPr>
        <p:txBody>
          <a:bodyPr anchor="t" rtlCol="false" tIns="0" lIns="0" bIns="0" rIns="0">
            <a:spAutoFit/>
          </a:bodyPr>
          <a:lstStyle/>
          <a:p>
            <a:pPr>
              <a:lnSpc>
                <a:spcPts val="9770"/>
              </a:lnSpc>
            </a:pPr>
            <a:r>
              <a:rPr lang="en-US" sz="6978">
                <a:solidFill>
                  <a:srgbClr val="05066D"/>
                </a:solidFill>
                <a:latin typeface="Cocomat Pro Heavy"/>
              </a:rPr>
              <a:t>ACTIVIDADES ASISTENCIALES</a:t>
            </a:r>
          </a:p>
          <a:p>
            <a:pPr marL="0" indent="0" lvl="0">
              <a:lnSpc>
                <a:spcPts val="9770"/>
              </a:lnSpc>
              <a:spcBef>
                <a:spcPct val="0"/>
              </a:spcBef>
            </a:pPr>
          </a:p>
        </p:txBody>
      </p:sp>
      <p:sp>
        <p:nvSpPr>
          <p:cNvPr name="TextBox 6" id="6"/>
          <p:cNvSpPr txBox="true"/>
          <p:nvPr/>
        </p:nvSpPr>
        <p:spPr>
          <a:xfrm rot="0">
            <a:off x="398210" y="981075"/>
            <a:ext cx="12630613" cy="1884045"/>
          </a:xfrm>
          <a:prstGeom prst="rect">
            <a:avLst/>
          </a:prstGeom>
        </p:spPr>
        <p:txBody>
          <a:bodyPr anchor="t" rtlCol="false" tIns="0" lIns="0" bIns="0" rIns="0">
            <a:spAutoFit/>
          </a:bodyPr>
          <a:lstStyle/>
          <a:p>
            <a:pPr algn="ctr">
              <a:lnSpc>
                <a:spcPts val="3779"/>
              </a:lnSpc>
            </a:pPr>
          </a:p>
          <a:p>
            <a:pPr algn="ctr">
              <a:lnSpc>
                <a:spcPts val="3779"/>
              </a:lnSpc>
            </a:pPr>
            <a:r>
              <a:rPr lang="en-US" sz="2699">
                <a:solidFill>
                  <a:srgbClr val="000000"/>
                </a:solidFill>
                <a:latin typeface="DM Sans Bold"/>
              </a:rPr>
              <a:t>Tabla 1. RELACION DE PACIENTES ATENDIDOS POR EPS</a:t>
            </a:r>
          </a:p>
          <a:p>
            <a:pPr algn="ctr">
              <a:lnSpc>
                <a:spcPts val="3779"/>
              </a:lnSpc>
            </a:pPr>
            <a:r>
              <a:rPr lang="en-US" sz="2699">
                <a:solidFill>
                  <a:srgbClr val="000000"/>
                </a:solidFill>
                <a:latin typeface="DM Sans Bold"/>
              </a:rPr>
              <a:t>MES DE ENERO - DICIEMBRE DEL 2022</a:t>
            </a:r>
          </a:p>
          <a:p>
            <a:pPr algn="ctr">
              <a:lnSpc>
                <a:spcPts val="3779"/>
              </a:lnSpc>
            </a:pPr>
          </a:p>
        </p:txBody>
      </p:sp>
      <p:sp>
        <p:nvSpPr>
          <p:cNvPr name="TextBox 7" id="7"/>
          <p:cNvSpPr txBox="true"/>
          <p:nvPr/>
        </p:nvSpPr>
        <p:spPr>
          <a:xfrm rot="0">
            <a:off x="2936562" y="2553295"/>
            <a:ext cx="12776751" cy="330942"/>
          </a:xfrm>
          <a:prstGeom prst="rect">
            <a:avLst/>
          </a:prstGeom>
        </p:spPr>
        <p:txBody>
          <a:bodyPr anchor="t" rtlCol="false" tIns="0" lIns="0" bIns="0" rIns="0">
            <a:spAutoFit/>
          </a:bodyPr>
          <a:lstStyle/>
          <a:p>
            <a:pPr>
              <a:lnSpc>
                <a:spcPts val="2553"/>
              </a:lnSpc>
            </a:pPr>
            <a:r>
              <a:rPr lang="en-US" sz="2300">
                <a:solidFill>
                  <a:srgbClr val="545454"/>
                </a:solidFill>
                <a:latin typeface="DM Sans"/>
              </a:rPr>
              <a:t>RELACION DE ACTIVIDADES A PACIENTES DE EPS AIC</a:t>
            </a:r>
          </a:p>
        </p:txBody>
      </p:sp>
      <p:sp>
        <p:nvSpPr>
          <p:cNvPr name="Freeform 8" id="8"/>
          <p:cNvSpPr/>
          <p:nvPr/>
        </p:nvSpPr>
        <p:spPr>
          <a:xfrm flipH="false" flipV="false" rot="0">
            <a:off x="398210" y="3474855"/>
            <a:ext cx="14067657" cy="6521944"/>
          </a:xfrm>
          <a:custGeom>
            <a:avLst/>
            <a:gdLst/>
            <a:ahLst/>
            <a:cxnLst/>
            <a:rect r="r" b="b" t="t" l="l"/>
            <a:pathLst>
              <a:path h="6521944" w="14067657">
                <a:moveTo>
                  <a:pt x="0" y="0"/>
                </a:moveTo>
                <a:lnTo>
                  <a:pt x="14067657" y="0"/>
                </a:lnTo>
                <a:lnTo>
                  <a:pt x="14067657" y="6521945"/>
                </a:lnTo>
                <a:lnTo>
                  <a:pt x="0" y="6521945"/>
                </a:lnTo>
                <a:lnTo>
                  <a:pt x="0" y="0"/>
                </a:lnTo>
                <a:close/>
              </a:path>
            </a:pathLst>
          </a:custGeom>
          <a:blipFill>
            <a:blip r:embed="rId6"/>
            <a:stretch>
              <a:fillRect l="-55132" t="-73469" r="-26770" b="-47124"/>
            </a:stretch>
          </a:blipFill>
        </p:spPr>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B0C5FF"/>
        </a:solidFill>
      </p:bgPr>
    </p:bg>
    <p:spTree>
      <p:nvGrpSpPr>
        <p:cNvPr id="1" name=""/>
        <p:cNvGrpSpPr/>
        <p:nvPr/>
      </p:nvGrpSpPr>
      <p:grpSpPr>
        <a:xfrm>
          <a:off x="0" y="0"/>
          <a:ext cx="0" cy="0"/>
          <a:chOff x="0" y="0"/>
          <a:chExt cx="0" cy="0"/>
        </a:xfrm>
      </p:grpSpPr>
      <p:sp>
        <p:nvSpPr>
          <p:cNvPr name="Freeform 2" id="2"/>
          <p:cNvSpPr/>
          <p:nvPr/>
        </p:nvSpPr>
        <p:spPr>
          <a:xfrm flipH="false" flipV="false" rot="-3634062">
            <a:off x="21644529" y="-5615746"/>
            <a:ext cx="10793046" cy="15539726"/>
          </a:xfrm>
          <a:custGeom>
            <a:avLst/>
            <a:gdLst/>
            <a:ahLst/>
            <a:cxnLst/>
            <a:rect r="r" b="b" t="t" l="l"/>
            <a:pathLst>
              <a:path h="15539726" w="10793046">
                <a:moveTo>
                  <a:pt x="0" y="0"/>
                </a:moveTo>
                <a:lnTo>
                  <a:pt x="10793046" y="0"/>
                </a:lnTo>
                <a:lnTo>
                  <a:pt x="10793046" y="15539726"/>
                </a:lnTo>
                <a:lnTo>
                  <a:pt x="0" y="15539726"/>
                </a:lnTo>
                <a:lnTo>
                  <a:pt x="0" y="0"/>
                </a:lnTo>
                <a:close/>
              </a:path>
            </a:pathLst>
          </a:custGeom>
          <a:blipFill>
            <a:blip r:embed="rId2">
              <a:alphaModFix amt="86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1574011">
            <a:off x="-797154" y="7044140"/>
            <a:ext cx="5318158" cy="7256156"/>
          </a:xfrm>
          <a:custGeom>
            <a:avLst/>
            <a:gdLst/>
            <a:ahLst/>
            <a:cxnLst/>
            <a:rect r="r" b="b" t="t" l="l"/>
            <a:pathLst>
              <a:path h="7256156" w="5318158">
                <a:moveTo>
                  <a:pt x="0" y="0"/>
                </a:moveTo>
                <a:lnTo>
                  <a:pt x="5318158" y="0"/>
                </a:lnTo>
                <a:lnTo>
                  <a:pt x="5318158" y="7256156"/>
                </a:lnTo>
                <a:lnTo>
                  <a:pt x="0" y="725615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6205516" y="-2647963"/>
            <a:ext cx="16218559" cy="6663125"/>
          </a:xfrm>
          <a:custGeom>
            <a:avLst/>
            <a:gdLst/>
            <a:ahLst/>
            <a:cxnLst/>
            <a:rect r="r" b="b" t="t" l="l"/>
            <a:pathLst>
              <a:path h="6663125" w="16218559">
                <a:moveTo>
                  <a:pt x="0" y="0"/>
                </a:moveTo>
                <a:lnTo>
                  <a:pt x="16218559" y="0"/>
                </a:lnTo>
                <a:lnTo>
                  <a:pt x="16218559" y="6663124"/>
                </a:lnTo>
                <a:lnTo>
                  <a:pt x="0" y="6663124"/>
                </a:lnTo>
                <a:lnTo>
                  <a:pt x="0" y="0"/>
                </a:lnTo>
                <a:close/>
              </a:path>
            </a:pathLst>
          </a:custGeom>
          <a:blipFill>
            <a:blip r:embed="rId6">
              <a:alphaModFix amt="43999"/>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1574011">
            <a:off x="5469149" y="-6276041"/>
            <a:ext cx="5318158" cy="7256156"/>
          </a:xfrm>
          <a:custGeom>
            <a:avLst/>
            <a:gdLst/>
            <a:ahLst/>
            <a:cxnLst/>
            <a:rect r="r" b="b" t="t" l="l"/>
            <a:pathLst>
              <a:path h="7256156" w="5318158">
                <a:moveTo>
                  <a:pt x="0" y="0"/>
                </a:moveTo>
                <a:lnTo>
                  <a:pt x="5318158" y="0"/>
                </a:lnTo>
                <a:lnTo>
                  <a:pt x="5318158" y="7256156"/>
                </a:lnTo>
                <a:lnTo>
                  <a:pt x="0" y="725615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6" id="6"/>
          <p:cNvSpPr txBox="true"/>
          <p:nvPr/>
        </p:nvSpPr>
        <p:spPr>
          <a:xfrm rot="0">
            <a:off x="763227" y="860208"/>
            <a:ext cx="15827913" cy="2444942"/>
          </a:xfrm>
          <a:prstGeom prst="rect">
            <a:avLst/>
          </a:prstGeom>
        </p:spPr>
        <p:txBody>
          <a:bodyPr anchor="t" rtlCol="false" tIns="0" lIns="0" bIns="0" rIns="0">
            <a:spAutoFit/>
          </a:bodyPr>
          <a:lstStyle/>
          <a:p>
            <a:pPr>
              <a:lnSpc>
                <a:spcPts val="9770"/>
              </a:lnSpc>
            </a:pPr>
            <a:r>
              <a:rPr lang="en-US" sz="6978">
                <a:solidFill>
                  <a:srgbClr val="05066D"/>
                </a:solidFill>
                <a:latin typeface="Cocomat Pro Heavy"/>
              </a:rPr>
              <a:t>ACTIVIDADES ASISTENCIALES</a:t>
            </a:r>
          </a:p>
          <a:p>
            <a:pPr marL="0" indent="0" lvl="0">
              <a:lnSpc>
                <a:spcPts val="9770"/>
              </a:lnSpc>
              <a:spcBef>
                <a:spcPct val="0"/>
              </a:spcBef>
            </a:pPr>
          </a:p>
        </p:txBody>
      </p:sp>
      <p:sp>
        <p:nvSpPr>
          <p:cNvPr name="TextBox 7" id="7"/>
          <p:cNvSpPr txBox="true"/>
          <p:nvPr/>
        </p:nvSpPr>
        <p:spPr>
          <a:xfrm rot="0">
            <a:off x="154859" y="1734192"/>
            <a:ext cx="12630613" cy="1884045"/>
          </a:xfrm>
          <a:prstGeom prst="rect">
            <a:avLst/>
          </a:prstGeom>
        </p:spPr>
        <p:txBody>
          <a:bodyPr anchor="t" rtlCol="false" tIns="0" lIns="0" bIns="0" rIns="0">
            <a:spAutoFit/>
          </a:bodyPr>
          <a:lstStyle/>
          <a:p>
            <a:pPr algn="ctr">
              <a:lnSpc>
                <a:spcPts val="3779"/>
              </a:lnSpc>
            </a:pPr>
          </a:p>
          <a:p>
            <a:pPr algn="ctr">
              <a:lnSpc>
                <a:spcPts val="3779"/>
              </a:lnSpc>
            </a:pPr>
            <a:r>
              <a:rPr lang="en-US" sz="2699">
                <a:solidFill>
                  <a:srgbClr val="000000"/>
                </a:solidFill>
                <a:latin typeface="DM Sans Bold"/>
              </a:rPr>
              <a:t>Tabla 1. RELACION DE PACIENTES ATENDIDOS POR EPS</a:t>
            </a:r>
          </a:p>
          <a:p>
            <a:pPr algn="ctr">
              <a:lnSpc>
                <a:spcPts val="3779"/>
              </a:lnSpc>
            </a:pPr>
            <a:r>
              <a:rPr lang="en-US" sz="2699">
                <a:solidFill>
                  <a:srgbClr val="000000"/>
                </a:solidFill>
                <a:latin typeface="DM Sans Bold"/>
              </a:rPr>
              <a:t>MES DE ENERO - DICIEMBRE DEL 2022</a:t>
            </a:r>
          </a:p>
          <a:p>
            <a:pPr algn="ctr">
              <a:lnSpc>
                <a:spcPts val="3779"/>
              </a:lnSpc>
            </a:pPr>
          </a:p>
        </p:txBody>
      </p:sp>
      <p:sp>
        <p:nvSpPr>
          <p:cNvPr name="TextBox 8" id="8"/>
          <p:cNvSpPr txBox="true"/>
          <p:nvPr/>
        </p:nvSpPr>
        <p:spPr>
          <a:xfrm rot="0">
            <a:off x="1912721" y="3324200"/>
            <a:ext cx="12776751" cy="330942"/>
          </a:xfrm>
          <a:prstGeom prst="rect">
            <a:avLst/>
          </a:prstGeom>
        </p:spPr>
        <p:txBody>
          <a:bodyPr anchor="t" rtlCol="false" tIns="0" lIns="0" bIns="0" rIns="0">
            <a:spAutoFit/>
          </a:bodyPr>
          <a:lstStyle/>
          <a:p>
            <a:pPr>
              <a:lnSpc>
                <a:spcPts val="2553"/>
              </a:lnSpc>
            </a:pPr>
            <a:r>
              <a:rPr lang="en-US" sz="2300">
                <a:solidFill>
                  <a:srgbClr val="545454"/>
                </a:solidFill>
                <a:latin typeface="DM Sans"/>
              </a:rPr>
              <a:t>RELACION DE ACTIVIDADES A PACIENTES DE EPS SANITAS</a:t>
            </a:r>
          </a:p>
        </p:txBody>
      </p:sp>
      <p:sp>
        <p:nvSpPr>
          <p:cNvPr name="Freeform 9" id="9"/>
          <p:cNvSpPr/>
          <p:nvPr/>
        </p:nvSpPr>
        <p:spPr>
          <a:xfrm flipH="false" flipV="false" rot="0">
            <a:off x="387140" y="4015161"/>
            <a:ext cx="12914828" cy="6031740"/>
          </a:xfrm>
          <a:custGeom>
            <a:avLst/>
            <a:gdLst/>
            <a:ahLst/>
            <a:cxnLst/>
            <a:rect r="r" b="b" t="t" l="l"/>
            <a:pathLst>
              <a:path h="6031740" w="12914828">
                <a:moveTo>
                  <a:pt x="0" y="0"/>
                </a:moveTo>
                <a:lnTo>
                  <a:pt x="12914828" y="0"/>
                </a:lnTo>
                <a:lnTo>
                  <a:pt x="12914828" y="6031740"/>
                </a:lnTo>
                <a:lnTo>
                  <a:pt x="0" y="6031740"/>
                </a:lnTo>
                <a:lnTo>
                  <a:pt x="0" y="0"/>
                </a:lnTo>
                <a:close/>
              </a:path>
            </a:pathLst>
          </a:custGeom>
          <a:blipFill>
            <a:blip r:embed="rId8"/>
            <a:stretch>
              <a:fillRect l="-54017" t="-73578" r="-26353" b="-43552"/>
            </a:stretch>
          </a:blipFill>
        </p:spPr>
      </p:sp>
      <p:sp>
        <p:nvSpPr>
          <p:cNvPr name="Freeform 10" id="10"/>
          <p:cNvSpPr/>
          <p:nvPr/>
        </p:nvSpPr>
        <p:spPr>
          <a:xfrm flipH="false" flipV="false" rot="0">
            <a:off x="13301968" y="3305150"/>
            <a:ext cx="4903774" cy="6591259"/>
          </a:xfrm>
          <a:custGeom>
            <a:avLst/>
            <a:gdLst/>
            <a:ahLst/>
            <a:cxnLst/>
            <a:rect r="r" b="b" t="t" l="l"/>
            <a:pathLst>
              <a:path h="6591259" w="4903774">
                <a:moveTo>
                  <a:pt x="0" y="0"/>
                </a:moveTo>
                <a:lnTo>
                  <a:pt x="4903774" y="0"/>
                </a:lnTo>
                <a:lnTo>
                  <a:pt x="4903774" y="6591259"/>
                </a:lnTo>
                <a:lnTo>
                  <a:pt x="0" y="6591259"/>
                </a:lnTo>
                <a:lnTo>
                  <a:pt x="0" y="0"/>
                </a:lnTo>
                <a:close/>
              </a:path>
            </a:pathLst>
          </a:custGeom>
          <a:blipFill>
            <a:blip r:embed="rId9">
              <a:extLst>
                <a:ext uri="{96DAC541-7B7A-43D3-8B79-37D633B846F1}">
                  <asvg:svgBlip xmlns:asvg="http://schemas.microsoft.com/office/drawing/2016/SVG/main" r:embed="rId10"/>
                </a:ext>
              </a:extLst>
            </a:blip>
            <a:stretch>
              <a:fillRect l="0" t="0" r="0" b="-708"/>
            </a:stretch>
          </a:blipFill>
        </p:spPr>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B0C5FF"/>
        </a:solidFill>
      </p:bgPr>
    </p:bg>
    <p:spTree>
      <p:nvGrpSpPr>
        <p:cNvPr id="1" name=""/>
        <p:cNvGrpSpPr/>
        <p:nvPr/>
      </p:nvGrpSpPr>
      <p:grpSpPr>
        <a:xfrm>
          <a:off x="0" y="0"/>
          <a:ext cx="0" cy="0"/>
          <a:chOff x="0" y="0"/>
          <a:chExt cx="0" cy="0"/>
        </a:xfrm>
      </p:grpSpPr>
      <p:grpSp>
        <p:nvGrpSpPr>
          <p:cNvPr name="Group 2" id="2"/>
          <p:cNvGrpSpPr/>
          <p:nvPr/>
        </p:nvGrpSpPr>
        <p:grpSpPr>
          <a:xfrm rot="0">
            <a:off x="12061028" y="-6319934"/>
            <a:ext cx="14697268" cy="14697268"/>
            <a:chOff x="0" y="0"/>
            <a:chExt cx="812800" cy="812800"/>
          </a:xfrm>
        </p:grpSpPr>
        <p:sp>
          <p:nvSpPr>
            <p:cNvPr name="Freeform 3" id="3"/>
            <p:cNvSpPr/>
            <p:nvPr/>
          </p:nvSpPr>
          <p:spPr>
            <a:xfrm flipH="false" flipV="false" rot="0">
              <a:off x="1813" y="0"/>
              <a:ext cx="809173" cy="812800"/>
            </a:xfrm>
            <a:custGeom>
              <a:avLst/>
              <a:gdLst/>
              <a:ahLst/>
              <a:cxnLst/>
              <a:rect r="r" b="b" t="t" l="l"/>
              <a:pathLst>
                <a:path h="812800" w="809173">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FFFFF"/>
            </a:solidFill>
          </p:spPr>
        </p:sp>
        <p:sp>
          <p:nvSpPr>
            <p:cNvPr name="TextBox 4" id="4"/>
            <p:cNvSpPr txBox="true"/>
            <p:nvPr/>
          </p:nvSpPr>
          <p:spPr>
            <a:xfrm>
              <a:off x="76200" y="28575"/>
              <a:ext cx="660400" cy="708025"/>
            </a:xfrm>
            <a:prstGeom prst="rect">
              <a:avLst/>
            </a:prstGeom>
          </p:spPr>
          <p:txBody>
            <a:bodyPr anchor="ctr" rtlCol="false" tIns="50800" lIns="50800" bIns="50800" rIns="50800"/>
            <a:lstStyle/>
            <a:p>
              <a:pPr algn="ctr">
                <a:lnSpc>
                  <a:spcPts val="3418"/>
                </a:lnSpc>
              </a:pPr>
            </a:p>
          </p:txBody>
        </p:sp>
      </p:grpSp>
      <p:sp>
        <p:nvSpPr>
          <p:cNvPr name="Freeform 5" id="5"/>
          <p:cNvSpPr/>
          <p:nvPr/>
        </p:nvSpPr>
        <p:spPr>
          <a:xfrm flipH="false" flipV="false" rot="0">
            <a:off x="14377314" y="525137"/>
            <a:ext cx="3685935" cy="4928045"/>
          </a:xfrm>
          <a:custGeom>
            <a:avLst/>
            <a:gdLst/>
            <a:ahLst/>
            <a:cxnLst/>
            <a:rect r="r" b="b" t="t" l="l"/>
            <a:pathLst>
              <a:path h="4928045" w="3685935">
                <a:moveTo>
                  <a:pt x="0" y="0"/>
                </a:moveTo>
                <a:lnTo>
                  <a:pt x="3685935" y="0"/>
                </a:lnTo>
                <a:lnTo>
                  <a:pt x="3685935" y="4928045"/>
                </a:lnTo>
                <a:lnTo>
                  <a:pt x="0" y="492804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6" id="6"/>
          <p:cNvSpPr txBox="true"/>
          <p:nvPr/>
        </p:nvSpPr>
        <p:spPr>
          <a:xfrm rot="0">
            <a:off x="392368" y="547417"/>
            <a:ext cx="14733704" cy="2266747"/>
          </a:xfrm>
          <a:prstGeom prst="rect">
            <a:avLst/>
          </a:prstGeom>
        </p:spPr>
        <p:txBody>
          <a:bodyPr anchor="t" rtlCol="false" tIns="0" lIns="0" bIns="0" rIns="0">
            <a:spAutoFit/>
          </a:bodyPr>
          <a:lstStyle/>
          <a:p>
            <a:pPr>
              <a:lnSpc>
                <a:spcPts val="9094"/>
              </a:lnSpc>
            </a:pPr>
            <a:r>
              <a:rPr lang="en-US" sz="6496">
                <a:solidFill>
                  <a:srgbClr val="05066D"/>
                </a:solidFill>
                <a:latin typeface="Cocomat Pro Heavy"/>
              </a:rPr>
              <a:t>ACTIVIDADES ASISTENCIALES</a:t>
            </a:r>
          </a:p>
          <a:p>
            <a:pPr marL="0" indent="0" lvl="0">
              <a:lnSpc>
                <a:spcPts val="9094"/>
              </a:lnSpc>
              <a:spcBef>
                <a:spcPct val="0"/>
              </a:spcBef>
            </a:pPr>
          </a:p>
        </p:txBody>
      </p:sp>
      <p:sp>
        <p:nvSpPr>
          <p:cNvPr name="TextBox 7" id="7"/>
          <p:cNvSpPr txBox="true"/>
          <p:nvPr/>
        </p:nvSpPr>
        <p:spPr>
          <a:xfrm rot="0">
            <a:off x="840338" y="1225056"/>
            <a:ext cx="12630613" cy="1589107"/>
          </a:xfrm>
          <a:prstGeom prst="rect">
            <a:avLst/>
          </a:prstGeom>
        </p:spPr>
        <p:txBody>
          <a:bodyPr anchor="t" rtlCol="false" tIns="0" lIns="0" bIns="0" rIns="0">
            <a:spAutoFit/>
          </a:bodyPr>
          <a:lstStyle/>
          <a:p>
            <a:pPr algn="ctr">
              <a:lnSpc>
                <a:spcPts val="3219"/>
              </a:lnSpc>
            </a:pPr>
          </a:p>
          <a:p>
            <a:pPr algn="ctr">
              <a:lnSpc>
                <a:spcPts val="3219"/>
              </a:lnSpc>
            </a:pPr>
            <a:r>
              <a:rPr lang="en-US" sz="2299">
                <a:solidFill>
                  <a:srgbClr val="000000"/>
                </a:solidFill>
                <a:latin typeface="DM Sans Bold"/>
              </a:rPr>
              <a:t>Tabla 1. RELACION DE PACIENTES ATENDIDOS POR EPS</a:t>
            </a:r>
          </a:p>
          <a:p>
            <a:pPr algn="ctr">
              <a:lnSpc>
                <a:spcPts val="3219"/>
              </a:lnSpc>
            </a:pPr>
            <a:r>
              <a:rPr lang="en-US" sz="2299">
                <a:solidFill>
                  <a:srgbClr val="000000"/>
                </a:solidFill>
                <a:latin typeface="DM Sans Bold"/>
              </a:rPr>
              <a:t>MES DE ENERO - DICIEMBRE DEL 2022</a:t>
            </a:r>
          </a:p>
          <a:p>
            <a:pPr algn="ctr">
              <a:lnSpc>
                <a:spcPts val="3219"/>
              </a:lnSpc>
            </a:pPr>
          </a:p>
        </p:txBody>
      </p:sp>
      <p:sp>
        <p:nvSpPr>
          <p:cNvPr name="TextBox 8" id="8"/>
          <p:cNvSpPr txBox="true"/>
          <p:nvPr/>
        </p:nvSpPr>
        <p:spPr>
          <a:xfrm rot="0">
            <a:off x="1028700" y="2658217"/>
            <a:ext cx="12776751" cy="330942"/>
          </a:xfrm>
          <a:prstGeom prst="rect">
            <a:avLst/>
          </a:prstGeom>
        </p:spPr>
        <p:txBody>
          <a:bodyPr anchor="t" rtlCol="false" tIns="0" lIns="0" bIns="0" rIns="0">
            <a:spAutoFit/>
          </a:bodyPr>
          <a:lstStyle/>
          <a:p>
            <a:pPr>
              <a:lnSpc>
                <a:spcPts val="2553"/>
              </a:lnSpc>
            </a:pPr>
            <a:r>
              <a:rPr lang="en-US" sz="2300">
                <a:solidFill>
                  <a:srgbClr val="545454"/>
                </a:solidFill>
                <a:latin typeface="DM Sans"/>
              </a:rPr>
              <a:t>RELACION DE ACTIVIDADES A PACIENTES DE FAMILIAR DE COLOMBIA EPS</a:t>
            </a:r>
          </a:p>
        </p:txBody>
      </p:sp>
      <p:sp>
        <p:nvSpPr>
          <p:cNvPr name="Freeform 9" id="9"/>
          <p:cNvSpPr/>
          <p:nvPr/>
        </p:nvSpPr>
        <p:spPr>
          <a:xfrm flipH="false" flipV="false" rot="0">
            <a:off x="168097" y="3298878"/>
            <a:ext cx="14209217" cy="6777493"/>
          </a:xfrm>
          <a:custGeom>
            <a:avLst/>
            <a:gdLst/>
            <a:ahLst/>
            <a:cxnLst/>
            <a:rect r="r" b="b" t="t" l="l"/>
            <a:pathLst>
              <a:path h="6777493" w="14209217">
                <a:moveTo>
                  <a:pt x="0" y="0"/>
                </a:moveTo>
                <a:lnTo>
                  <a:pt x="14209217" y="0"/>
                </a:lnTo>
                <a:lnTo>
                  <a:pt x="14209217" y="6777493"/>
                </a:lnTo>
                <a:lnTo>
                  <a:pt x="0" y="6777493"/>
                </a:lnTo>
                <a:lnTo>
                  <a:pt x="0" y="0"/>
                </a:lnTo>
                <a:close/>
              </a:path>
            </a:pathLst>
          </a:custGeom>
          <a:blipFill>
            <a:blip r:embed="rId4"/>
            <a:stretch>
              <a:fillRect l="-55697" t="-69559" r="-23595" b="-41777"/>
            </a:stretch>
          </a:blipFill>
        </p:spPr>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FBFAF8"/>
        </a:solidFill>
      </p:bgPr>
    </p:bg>
    <p:spTree>
      <p:nvGrpSpPr>
        <p:cNvPr id="1" name=""/>
        <p:cNvGrpSpPr/>
        <p:nvPr/>
      </p:nvGrpSpPr>
      <p:grpSpPr>
        <a:xfrm>
          <a:off x="0" y="0"/>
          <a:ext cx="0" cy="0"/>
          <a:chOff x="0" y="0"/>
          <a:chExt cx="0" cy="0"/>
        </a:xfrm>
      </p:grpSpPr>
      <p:sp>
        <p:nvSpPr>
          <p:cNvPr name="Freeform 2" id="2"/>
          <p:cNvSpPr/>
          <p:nvPr/>
        </p:nvSpPr>
        <p:spPr>
          <a:xfrm flipH="false" flipV="false" rot="0">
            <a:off x="-1930093" y="5625717"/>
            <a:ext cx="22473900" cy="7069063"/>
          </a:xfrm>
          <a:custGeom>
            <a:avLst/>
            <a:gdLst/>
            <a:ahLst/>
            <a:cxnLst/>
            <a:rect r="r" b="b" t="t" l="l"/>
            <a:pathLst>
              <a:path h="7069063" w="22473900">
                <a:moveTo>
                  <a:pt x="0" y="0"/>
                </a:moveTo>
                <a:lnTo>
                  <a:pt x="22473899" y="0"/>
                </a:lnTo>
                <a:lnTo>
                  <a:pt x="22473899" y="7069063"/>
                </a:lnTo>
                <a:lnTo>
                  <a:pt x="0" y="7069063"/>
                </a:lnTo>
                <a:lnTo>
                  <a:pt x="0" y="0"/>
                </a:lnTo>
                <a:close/>
              </a:path>
            </a:pathLst>
          </a:custGeom>
          <a:blipFill>
            <a:blip r:embed="rId2">
              <a:alphaModFix amt="43999"/>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693164" y="3397960"/>
            <a:ext cx="14695376" cy="6889040"/>
          </a:xfrm>
          <a:custGeom>
            <a:avLst/>
            <a:gdLst/>
            <a:ahLst/>
            <a:cxnLst/>
            <a:rect r="r" b="b" t="t" l="l"/>
            <a:pathLst>
              <a:path h="6889040" w="14695376">
                <a:moveTo>
                  <a:pt x="0" y="0"/>
                </a:moveTo>
                <a:lnTo>
                  <a:pt x="14695375" y="0"/>
                </a:lnTo>
                <a:lnTo>
                  <a:pt x="14695375" y="6889040"/>
                </a:lnTo>
                <a:lnTo>
                  <a:pt x="0" y="6889040"/>
                </a:lnTo>
                <a:lnTo>
                  <a:pt x="0" y="0"/>
                </a:lnTo>
                <a:close/>
              </a:path>
            </a:pathLst>
          </a:custGeom>
          <a:blipFill>
            <a:blip r:embed="rId4"/>
            <a:stretch>
              <a:fillRect l="-52308" t="-71780" r="-24308" b="-40038"/>
            </a:stretch>
          </a:blipFill>
        </p:spPr>
      </p:sp>
      <p:sp>
        <p:nvSpPr>
          <p:cNvPr name="TextBox 4" id="4"/>
          <p:cNvSpPr txBox="true"/>
          <p:nvPr/>
        </p:nvSpPr>
        <p:spPr>
          <a:xfrm rot="0">
            <a:off x="1520628" y="281944"/>
            <a:ext cx="14733704" cy="2266747"/>
          </a:xfrm>
          <a:prstGeom prst="rect">
            <a:avLst/>
          </a:prstGeom>
        </p:spPr>
        <p:txBody>
          <a:bodyPr anchor="t" rtlCol="false" tIns="0" lIns="0" bIns="0" rIns="0">
            <a:spAutoFit/>
          </a:bodyPr>
          <a:lstStyle/>
          <a:p>
            <a:pPr>
              <a:lnSpc>
                <a:spcPts val="9094"/>
              </a:lnSpc>
            </a:pPr>
            <a:r>
              <a:rPr lang="en-US" sz="6496">
                <a:solidFill>
                  <a:srgbClr val="05066D"/>
                </a:solidFill>
                <a:latin typeface="Cocomat Pro Heavy"/>
              </a:rPr>
              <a:t>ACTIVIDADES ASISTENCIALES</a:t>
            </a:r>
          </a:p>
          <a:p>
            <a:pPr marL="0" indent="0" lvl="0">
              <a:lnSpc>
                <a:spcPts val="9094"/>
              </a:lnSpc>
              <a:spcBef>
                <a:spcPct val="0"/>
              </a:spcBef>
            </a:pPr>
          </a:p>
        </p:txBody>
      </p:sp>
      <p:sp>
        <p:nvSpPr>
          <p:cNvPr name="TextBox 5" id="5"/>
          <p:cNvSpPr txBox="true"/>
          <p:nvPr/>
        </p:nvSpPr>
        <p:spPr>
          <a:xfrm rot="0">
            <a:off x="1028700" y="1225056"/>
            <a:ext cx="12630613" cy="1589107"/>
          </a:xfrm>
          <a:prstGeom prst="rect">
            <a:avLst/>
          </a:prstGeom>
        </p:spPr>
        <p:txBody>
          <a:bodyPr anchor="t" rtlCol="false" tIns="0" lIns="0" bIns="0" rIns="0">
            <a:spAutoFit/>
          </a:bodyPr>
          <a:lstStyle/>
          <a:p>
            <a:pPr algn="ctr">
              <a:lnSpc>
                <a:spcPts val="3219"/>
              </a:lnSpc>
            </a:pPr>
          </a:p>
          <a:p>
            <a:pPr algn="ctr">
              <a:lnSpc>
                <a:spcPts val="3219"/>
              </a:lnSpc>
            </a:pPr>
            <a:r>
              <a:rPr lang="en-US" sz="2299">
                <a:solidFill>
                  <a:srgbClr val="000000"/>
                </a:solidFill>
                <a:latin typeface="DM Sans Bold"/>
              </a:rPr>
              <a:t>Tabla 1. RELACION DE PACIENTES ATENDIDOS POR EPS</a:t>
            </a:r>
          </a:p>
          <a:p>
            <a:pPr algn="ctr">
              <a:lnSpc>
                <a:spcPts val="3219"/>
              </a:lnSpc>
            </a:pPr>
            <a:r>
              <a:rPr lang="en-US" sz="2299">
                <a:solidFill>
                  <a:srgbClr val="000000"/>
                </a:solidFill>
                <a:latin typeface="DM Sans Bold"/>
              </a:rPr>
              <a:t>MES DE ENERO - DICIEMBRE DEL 2022</a:t>
            </a:r>
          </a:p>
          <a:p>
            <a:pPr algn="ctr">
              <a:lnSpc>
                <a:spcPts val="3219"/>
              </a:lnSpc>
            </a:pPr>
          </a:p>
        </p:txBody>
      </p:sp>
      <p:sp>
        <p:nvSpPr>
          <p:cNvPr name="TextBox 6" id="6"/>
          <p:cNvSpPr txBox="true"/>
          <p:nvPr/>
        </p:nvSpPr>
        <p:spPr>
          <a:xfrm rot="0">
            <a:off x="2296533" y="2658217"/>
            <a:ext cx="12776751" cy="330942"/>
          </a:xfrm>
          <a:prstGeom prst="rect">
            <a:avLst/>
          </a:prstGeom>
        </p:spPr>
        <p:txBody>
          <a:bodyPr anchor="t" rtlCol="false" tIns="0" lIns="0" bIns="0" rIns="0">
            <a:spAutoFit/>
          </a:bodyPr>
          <a:lstStyle/>
          <a:p>
            <a:pPr>
              <a:lnSpc>
                <a:spcPts val="2553"/>
              </a:lnSpc>
            </a:pPr>
            <a:r>
              <a:rPr lang="en-US" sz="2300">
                <a:solidFill>
                  <a:srgbClr val="545454"/>
                </a:solidFill>
                <a:latin typeface="DM Sans"/>
              </a:rPr>
              <a:t>RELACION DE ACTIVIDADES A PACIENTES DE SALUD TOTAL EPS</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B0C5FF"/>
        </a:solidFill>
      </p:bgPr>
    </p:bg>
    <p:spTree>
      <p:nvGrpSpPr>
        <p:cNvPr id="1" name=""/>
        <p:cNvGrpSpPr/>
        <p:nvPr/>
      </p:nvGrpSpPr>
      <p:grpSpPr>
        <a:xfrm>
          <a:off x="0" y="0"/>
          <a:ext cx="0" cy="0"/>
          <a:chOff x="0" y="0"/>
          <a:chExt cx="0" cy="0"/>
        </a:xfrm>
      </p:grpSpPr>
      <p:sp>
        <p:nvSpPr>
          <p:cNvPr name="Freeform 2" id="2"/>
          <p:cNvSpPr/>
          <p:nvPr/>
        </p:nvSpPr>
        <p:spPr>
          <a:xfrm flipH="false" flipV="false" rot="0">
            <a:off x="10560112" y="-6875490"/>
            <a:ext cx="13398375" cy="12377222"/>
          </a:xfrm>
          <a:custGeom>
            <a:avLst/>
            <a:gdLst/>
            <a:ahLst/>
            <a:cxnLst/>
            <a:rect r="r" b="b" t="t" l="l"/>
            <a:pathLst>
              <a:path h="12377222" w="13398375">
                <a:moveTo>
                  <a:pt x="0" y="0"/>
                </a:moveTo>
                <a:lnTo>
                  <a:pt x="13398376" y="0"/>
                </a:lnTo>
                <a:lnTo>
                  <a:pt x="13398376" y="12377222"/>
                </a:lnTo>
                <a:lnTo>
                  <a:pt x="0" y="12377222"/>
                </a:lnTo>
                <a:lnTo>
                  <a:pt x="0" y="0"/>
                </a:lnTo>
                <a:close/>
              </a:path>
            </a:pathLst>
          </a:custGeom>
          <a:blipFill>
            <a:blip r:embed="rId2">
              <a:alphaModFix amt="43999"/>
              <a:extLst>
                <a:ext uri="{96DAC541-7B7A-43D3-8B79-37D633B846F1}">
                  <asvg:svgBlip xmlns:asvg="http://schemas.microsoft.com/office/drawing/2016/SVG/main" r:embed="rId3"/>
                </a:ext>
              </a:extLst>
            </a:blip>
            <a:stretch>
              <a:fillRect l="0" t="-6179" r="-211836" b="0"/>
            </a:stretch>
          </a:blipFill>
        </p:spPr>
      </p:sp>
      <p:sp>
        <p:nvSpPr>
          <p:cNvPr name="TextBox 3" id="3"/>
          <p:cNvSpPr txBox="true"/>
          <p:nvPr/>
        </p:nvSpPr>
        <p:spPr>
          <a:xfrm rot="0">
            <a:off x="1028700" y="286034"/>
            <a:ext cx="15789743" cy="4082587"/>
          </a:xfrm>
          <a:prstGeom prst="rect">
            <a:avLst/>
          </a:prstGeom>
        </p:spPr>
        <p:txBody>
          <a:bodyPr anchor="t" rtlCol="false" tIns="0" lIns="0" bIns="0" rIns="0">
            <a:spAutoFit/>
          </a:bodyPr>
          <a:lstStyle/>
          <a:p>
            <a:pPr algn="ctr">
              <a:lnSpc>
                <a:spcPts val="10736"/>
              </a:lnSpc>
            </a:pPr>
            <a:r>
              <a:rPr lang="en-US" sz="8800">
                <a:solidFill>
                  <a:srgbClr val="05066D"/>
                </a:solidFill>
                <a:latin typeface="Cocomat Pro Heavy"/>
              </a:rPr>
              <a:t>INFORME DE GESTION PYP DEL 2022.</a:t>
            </a:r>
          </a:p>
          <a:p>
            <a:pPr algn="ctr">
              <a:lnSpc>
                <a:spcPts val="10736"/>
              </a:lnSpc>
            </a:pPr>
          </a:p>
        </p:txBody>
      </p:sp>
      <p:sp>
        <p:nvSpPr>
          <p:cNvPr name="TextBox 4" id="4"/>
          <p:cNvSpPr txBox="true"/>
          <p:nvPr/>
        </p:nvSpPr>
        <p:spPr>
          <a:xfrm rot="0">
            <a:off x="763227" y="3843284"/>
            <a:ext cx="7429495" cy="3789041"/>
          </a:xfrm>
          <a:prstGeom prst="rect">
            <a:avLst/>
          </a:prstGeom>
        </p:spPr>
        <p:txBody>
          <a:bodyPr anchor="t" rtlCol="false" tIns="0" lIns="0" bIns="0" rIns="0">
            <a:spAutoFit/>
          </a:bodyPr>
          <a:lstStyle/>
          <a:p>
            <a:pPr algn="just">
              <a:lnSpc>
                <a:spcPts val="3780"/>
              </a:lnSpc>
            </a:pPr>
            <a:r>
              <a:rPr lang="en-US" sz="2700">
                <a:solidFill>
                  <a:srgbClr val="000000"/>
                </a:solidFill>
                <a:latin typeface="DM Sans"/>
              </a:rPr>
              <a:t>La IPSI JEKEET AKUAITA, presta servicios integral a las población tanto rural como urbanos, teniendo en cuenta en el contexto de pandemia que inicio en la vigencia 2020, se implementó las atenciones por teleconsultas, atencion domiciliaria y se continua con las atenciones presenciales con el fin de mantener aforo en área institucional.</a:t>
            </a:r>
          </a:p>
        </p:txBody>
      </p:sp>
      <p:sp>
        <p:nvSpPr>
          <p:cNvPr name="TextBox 5" id="5"/>
          <p:cNvSpPr txBox="true"/>
          <p:nvPr/>
        </p:nvSpPr>
        <p:spPr>
          <a:xfrm rot="0">
            <a:off x="9853195" y="3362944"/>
            <a:ext cx="7406105" cy="3757221"/>
          </a:xfrm>
          <a:prstGeom prst="rect">
            <a:avLst/>
          </a:prstGeom>
        </p:spPr>
        <p:txBody>
          <a:bodyPr anchor="t" rtlCol="false" tIns="0" lIns="0" bIns="0" rIns="0">
            <a:spAutoFit/>
          </a:bodyPr>
          <a:lstStyle/>
          <a:p>
            <a:pPr algn="just" marL="518196" indent="-259098" lvl="1">
              <a:lnSpc>
                <a:spcPts val="3360"/>
              </a:lnSpc>
              <a:buFont typeface="Arial"/>
              <a:buChar char="•"/>
            </a:pPr>
            <a:r>
              <a:rPr lang="en-US" sz="2400">
                <a:solidFill>
                  <a:srgbClr val="000000"/>
                </a:solidFill>
                <a:latin typeface="DM Sans"/>
              </a:rPr>
              <a:t>Esto se desarrolla fundamentalmente a través de los siguientes campos: formulación de política pública, creación de ambientes favorables a la salud, fortalecimiento de la acción y participación comunitaria, desarrollo de actitudes personales saludables y la reorientación de los servicios de salud; para la transformación de las condiciones de salud.</a:t>
            </a:r>
          </a:p>
          <a:p>
            <a:pPr algn="just">
              <a:lnSpc>
                <a:spcPts val="3360"/>
              </a:lnSpc>
            </a:pPr>
          </a:p>
        </p:txBody>
      </p:sp>
      <p:sp>
        <p:nvSpPr>
          <p:cNvPr name="TextBox 6" id="6"/>
          <p:cNvSpPr txBox="true"/>
          <p:nvPr/>
        </p:nvSpPr>
        <p:spPr>
          <a:xfrm rot="0">
            <a:off x="9853195" y="7072541"/>
            <a:ext cx="7406105" cy="2500368"/>
          </a:xfrm>
          <a:prstGeom prst="rect">
            <a:avLst/>
          </a:prstGeom>
        </p:spPr>
        <p:txBody>
          <a:bodyPr anchor="t" rtlCol="false" tIns="0" lIns="0" bIns="0" rIns="0">
            <a:spAutoFit/>
          </a:bodyPr>
          <a:lstStyle/>
          <a:p>
            <a:pPr algn="just" marL="518196" indent="-259098" lvl="1">
              <a:lnSpc>
                <a:spcPts val="3360"/>
              </a:lnSpc>
              <a:buFont typeface="Arial"/>
              <a:buChar char="•"/>
            </a:pPr>
            <a:r>
              <a:rPr lang="en-US" sz="2400">
                <a:solidFill>
                  <a:srgbClr val="000000"/>
                </a:solidFill>
                <a:latin typeface="DM Sans"/>
              </a:rPr>
              <a:t>Orientado a promoción de la salud y prevención de las enfermedades con el fin de realizar una detección temprana de alteraciones, que se puedan presentar mediante nuestro ciclo de vida, en donde nuestro enfoque es lograr vincular a programas según grupo de edades.</a:t>
            </a:r>
          </a:p>
        </p:txBody>
      </p:sp>
      <p:sp>
        <p:nvSpPr>
          <p:cNvPr name="Freeform 7" id="7"/>
          <p:cNvSpPr/>
          <p:nvPr/>
        </p:nvSpPr>
        <p:spPr>
          <a:xfrm flipH="false" flipV="false" rot="-9618784">
            <a:off x="-7047274" y="4345475"/>
            <a:ext cx="9944120" cy="9186232"/>
          </a:xfrm>
          <a:custGeom>
            <a:avLst/>
            <a:gdLst/>
            <a:ahLst/>
            <a:cxnLst/>
            <a:rect r="r" b="b" t="t" l="l"/>
            <a:pathLst>
              <a:path h="9186232" w="9944120">
                <a:moveTo>
                  <a:pt x="0" y="0"/>
                </a:moveTo>
                <a:lnTo>
                  <a:pt x="9944120" y="0"/>
                </a:lnTo>
                <a:lnTo>
                  <a:pt x="9944120" y="9186232"/>
                </a:lnTo>
                <a:lnTo>
                  <a:pt x="0" y="9186232"/>
                </a:lnTo>
                <a:lnTo>
                  <a:pt x="0" y="0"/>
                </a:lnTo>
                <a:close/>
              </a:path>
            </a:pathLst>
          </a:custGeom>
          <a:blipFill>
            <a:blip r:embed="rId4">
              <a:alphaModFix amt="43999"/>
              <a:extLst>
                <a:ext uri="{96DAC541-7B7A-43D3-8B79-37D633B846F1}">
                  <asvg:svgBlip xmlns:asvg="http://schemas.microsoft.com/office/drawing/2016/SVG/main" r:embed="rId5"/>
                </a:ext>
              </a:extLst>
            </a:blip>
            <a:stretch>
              <a:fillRect l="0" t="-6179" r="-211836" b="0"/>
            </a:stretch>
          </a:blipFill>
        </p:spPr>
      </p:sp>
      <p:sp>
        <p:nvSpPr>
          <p:cNvPr name="Freeform 8" id="8"/>
          <p:cNvSpPr/>
          <p:nvPr/>
        </p:nvSpPr>
        <p:spPr>
          <a:xfrm flipH="true" flipV="false" rot="0">
            <a:off x="7576513" y="6147994"/>
            <a:ext cx="2694116" cy="4139006"/>
          </a:xfrm>
          <a:custGeom>
            <a:avLst/>
            <a:gdLst/>
            <a:ahLst/>
            <a:cxnLst/>
            <a:rect r="r" b="b" t="t" l="l"/>
            <a:pathLst>
              <a:path h="4139006" w="2694116">
                <a:moveTo>
                  <a:pt x="2694117" y="0"/>
                </a:moveTo>
                <a:lnTo>
                  <a:pt x="0" y="0"/>
                </a:lnTo>
                <a:lnTo>
                  <a:pt x="0" y="4139006"/>
                </a:lnTo>
                <a:lnTo>
                  <a:pt x="2694117" y="4139006"/>
                </a:lnTo>
                <a:lnTo>
                  <a:pt x="2694117"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FBFAF8"/>
        </a:solidFill>
      </p:bgPr>
    </p:bg>
    <p:spTree>
      <p:nvGrpSpPr>
        <p:cNvPr id="1" name=""/>
        <p:cNvGrpSpPr/>
        <p:nvPr/>
      </p:nvGrpSpPr>
      <p:grpSpPr>
        <a:xfrm>
          <a:off x="0" y="0"/>
          <a:ext cx="0" cy="0"/>
          <a:chOff x="0" y="0"/>
          <a:chExt cx="0" cy="0"/>
        </a:xfrm>
      </p:grpSpPr>
      <p:sp>
        <p:nvSpPr>
          <p:cNvPr name="Freeform 2" id="2"/>
          <p:cNvSpPr/>
          <p:nvPr/>
        </p:nvSpPr>
        <p:spPr>
          <a:xfrm flipH="false" flipV="false" rot="0">
            <a:off x="-2973818" y="-6635355"/>
            <a:ext cx="28212405" cy="8874084"/>
          </a:xfrm>
          <a:custGeom>
            <a:avLst/>
            <a:gdLst/>
            <a:ahLst/>
            <a:cxnLst/>
            <a:rect r="r" b="b" t="t" l="l"/>
            <a:pathLst>
              <a:path h="8874084" w="28212405">
                <a:moveTo>
                  <a:pt x="0" y="0"/>
                </a:moveTo>
                <a:lnTo>
                  <a:pt x="28212405" y="0"/>
                </a:lnTo>
                <a:lnTo>
                  <a:pt x="28212405" y="8874083"/>
                </a:lnTo>
                <a:lnTo>
                  <a:pt x="0" y="8874083"/>
                </a:lnTo>
                <a:lnTo>
                  <a:pt x="0" y="0"/>
                </a:lnTo>
                <a:close/>
              </a:path>
            </a:pathLst>
          </a:custGeom>
          <a:blipFill>
            <a:blip r:embed="rId2">
              <a:alphaModFix amt="43999"/>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0152853" y="440031"/>
            <a:ext cx="7803306" cy="9846969"/>
          </a:xfrm>
          <a:custGeom>
            <a:avLst/>
            <a:gdLst/>
            <a:ahLst/>
            <a:cxnLst/>
            <a:rect r="r" b="b" t="t" l="l"/>
            <a:pathLst>
              <a:path h="9846969" w="7803306">
                <a:moveTo>
                  <a:pt x="0" y="0"/>
                </a:moveTo>
                <a:lnTo>
                  <a:pt x="7803306" y="0"/>
                </a:lnTo>
                <a:lnTo>
                  <a:pt x="7803306" y="9846969"/>
                </a:lnTo>
                <a:lnTo>
                  <a:pt x="0" y="9846969"/>
                </a:lnTo>
                <a:lnTo>
                  <a:pt x="0" y="0"/>
                </a:lnTo>
                <a:close/>
              </a:path>
            </a:pathLst>
          </a:custGeom>
          <a:blipFill>
            <a:blip r:embed="rId4"/>
            <a:stretch>
              <a:fillRect l="-161985" t="-47443" r="-105372" b="-16229"/>
            </a:stretch>
          </a:blipFill>
        </p:spPr>
      </p:sp>
      <p:sp>
        <p:nvSpPr>
          <p:cNvPr name="Freeform 4" id="4"/>
          <p:cNvSpPr/>
          <p:nvPr/>
        </p:nvSpPr>
        <p:spPr>
          <a:xfrm flipH="false" flipV="false" rot="0">
            <a:off x="526669" y="4170176"/>
            <a:ext cx="2002512" cy="5486334"/>
          </a:xfrm>
          <a:custGeom>
            <a:avLst/>
            <a:gdLst/>
            <a:ahLst/>
            <a:cxnLst/>
            <a:rect r="r" b="b" t="t" l="l"/>
            <a:pathLst>
              <a:path h="5486334" w="2002512">
                <a:moveTo>
                  <a:pt x="0" y="0"/>
                </a:moveTo>
                <a:lnTo>
                  <a:pt x="2002512" y="0"/>
                </a:lnTo>
                <a:lnTo>
                  <a:pt x="2002512" y="5486334"/>
                </a:lnTo>
                <a:lnTo>
                  <a:pt x="0" y="548633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5" id="5"/>
          <p:cNvSpPr txBox="true"/>
          <p:nvPr/>
        </p:nvSpPr>
        <p:spPr>
          <a:xfrm rot="0">
            <a:off x="526669" y="2047067"/>
            <a:ext cx="11134844" cy="3316449"/>
          </a:xfrm>
          <a:prstGeom prst="rect">
            <a:avLst/>
          </a:prstGeom>
        </p:spPr>
        <p:txBody>
          <a:bodyPr anchor="t" rtlCol="false" tIns="0" lIns="0" bIns="0" rIns="0">
            <a:spAutoFit/>
          </a:bodyPr>
          <a:lstStyle/>
          <a:p>
            <a:pPr algn="ctr" marL="0" indent="0" lvl="0">
              <a:lnSpc>
                <a:spcPts val="8816"/>
              </a:lnSpc>
              <a:spcBef>
                <a:spcPct val="0"/>
              </a:spcBef>
            </a:pPr>
            <a:r>
              <a:rPr lang="en-US" sz="6297">
                <a:solidFill>
                  <a:srgbClr val="05066D"/>
                </a:solidFill>
                <a:latin typeface="Cocomat Pro Heavy"/>
              </a:rPr>
              <a:t>ACTIVIDADES DESARROLLADAS INTRAMURAL</a:t>
            </a:r>
            <a:r>
              <a:rPr lang="en-US" sz="6297">
                <a:solidFill>
                  <a:srgbClr val="05066D"/>
                </a:solidFill>
                <a:latin typeface="Cocomat Pro Heavy"/>
              </a:rPr>
              <a:t> </a:t>
            </a:r>
          </a:p>
        </p:txBody>
      </p:sp>
      <p:sp>
        <p:nvSpPr>
          <p:cNvPr name="TextBox 6" id="6"/>
          <p:cNvSpPr txBox="true"/>
          <p:nvPr/>
        </p:nvSpPr>
        <p:spPr>
          <a:xfrm rot="0">
            <a:off x="2300667" y="5699360"/>
            <a:ext cx="7331169" cy="1953942"/>
          </a:xfrm>
          <a:prstGeom prst="rect">
            <a:avLst/>
          </a:prstGeom>
        </p:spPr>
        <p:txBody>
          <a:bodyPr anchor="t" rtlCol="false" tIns="0" lIns="0" bIns="0" rIns="0">
            <a:spAutoFit/>
          </a:bodyPr>
          <a:lstStyle/>
          <a:p>
            <a:pPr algn="just">
              <a:lnSpc>
                <a:spcPts val="3842"/>
              </a:lnSpc>
            </a:pPr>
            <a:r>
              <a:rPr lang="en-US" sz="3461">
                <a:solidFill>
                  <a:srgbClr val="545454"/>
                </a:solidFill>
                <a:latin typeface="DM Sans"/>
              </a:rPr>
              <a:t>Se realizaron actividades enfocadas a la prestación de servicio de calidad, buscando alcanzar las metas programadas.</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333475" y="-8024716"/>
            <a:ext cx="11355339" cy="11355339"/>
          </a:xfrm>
          <a:custGeom>
            <a:avLst/>
            <a:gdLst/>
            <a:ahLst/>
            <a:cxnLst/>
            <a:rect r="r" b="b" t="t" l="l"/>
            <a:pathLst>
              <a:path h="11355339" w="11355339">
                <a:moveTo>
                  <a:pt x="0" y="0"/>
                </a:moveTo>
                <a:lnTo>
                  <a:pt x="11355338" y="0"/>
                </a:lnTo>
                <a:lnTo>
                  <a:pt x="11355338" y="11355339"/>
                </a:lnTo>
                <a:lnTo>
                  <a:pt x="0" y="1135533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2904244" y="6732736"/>
            <a:ext cx="11355339" cy="11355339"/>
          </a:xfrm>
          <a:custGeom>
            <a:avLst/>
            <a:gdLst/>
            <a:ahLst/>
            <a:cxnLst/>
            <a:rect r="r" b="b" t="t" l="l"/>
            <a:pathLst>
              <a:path h="11355339" w="11355339">
                <a:moveTo>
                  <a:pt x="0" y="0"/>
                </a:moveTo>
                <a:lnTo>
                  <a:pt x="11355339" y="0"/>
                </a:lnTo>
                <a:lnTo>
                  <a:pt x="11355339" y="11355339"/>
                </a:lnTo>
                <a:lnTo>
                  <a:pt x="0" y="1135533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2808111" y="3856793"/>
            <a:ext cx="956192" cy="909578"/>
          </a:xfrm>
          <a:custGeom>
            <a:avLst/>
            <a:gdLst/>
            <a:ahLst/>
            <a:cxnLst/>
            <a:rect r="r" b="b" t="t" l="l"/>
            <a:pathLst>
              <a:path h="909578" w="956192">
                <a:moveTo>
                  <a:pt x="0" y="0"/>
                </a:moveTo>
                <a:lnTo>
                  <a:pt x="956192" y="0"/>
                </a:lnTo>
                <a:lnTo>
                  <a:pt x="956192" y="909578"/>
                </a:lnTo>
                <a:lnTo>
                  <a:pt x="0" y="90957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14516491" y="3902532"/>
            <a:ext cx="970605" cy="863839"/>
          </a:xfrm>
          <a:custGeom>
            <a:avLst/>
            <a:gdLst/>
            <a:ahLst/>
            <a:cxnLst/>
            <a:rect r="r" b="b" t="t" l="l"/>
            <a:pathLst>
              <a:path h="863839" w="970605">
                <a:moveTo>
                  <a:pt x="0" y="0"/>
                </a:moveTo>
                <a:lnTo>
                  <a:pt x="970605" y="0"/>
                </a:lnTo>
                <a:lnTo>
                  <a:pt x="970605" y="863839"/>
                </a:lnTo>
                <a:lnTo>
                  <a:pt x="0" y="863839"/>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6" id="6"/>
          <p:cNvSpPr txBox="true"/>
          <p:nvPr/>
        </p:nvSpPr>
        <p:spPr>
          <a:xfrm rot="0">
            <a:off x="2808111" y="3054483"/>
            <a:ext cx="11645106" cy="5036677"/>
          </a:xfrm>
          <a:prstGeom prst="rect">
            <a:avLst/>
          </a:prstGeom>
        </p:spPr>
        <p:txBody>
          <a:bodyPr anchor="t" rtlCol="false" tIns="0" lIns="0" bIns="0" rIns="0">
            <a:spAutoFit/>
          </a:bodyPr>
          <a:lstStyle/>
          <a:p>
            <a:pPr algn="just">
              <a:lnSpc>
                <a:spcPts val="3620"/>
              </a:lnSpc>
            </a:pPr>
            <a:r>
              <a:rPr lang="en-US" sz="3261">
                <a:solidFill>
                  <a:srgbClr val="545454"/>
                </a:solidFill>
                <a:latin typeface="DM Sans"/>
              </a:rPr>
              <a:t>Durante el año 2022 se realizaron diario salidas extramurales, con un enfoque en población con vulnerabilidad (gestantes, adultos en el programa de riesgo cardiovascular, menores con diagnóstico de desnutrición aguda moderada, discapacidad). Además atenciones de morbilidad, de acuerdo a la necesidad de los usuarios, se tuvieron en cuenta los contextos y el enfoque étnico. Se realizan durante esta vigencias intervenciones en demanda inducida.</a:t>
            </a:r>
          </a:p>
          <a:p>
            <a:pPr algn="just">
              <a:lnSpc>
                <a:spcPts val="3620"/>
              </a:lnSpc>
            </a:pPr>
          </a:p>
          <a:p>
            <a:pPr algn="just">
              <a:lnSpc>
                <a:spcPts val="3620"/>
              </a:lnSpc>
            </a:pPr>
          </a:p>
        </p:txBody>
      </p:sp>
      <p:sp>
        <p:nvSpPr>
          <p:cNvPr name="Freeform 7" id="7"/>
          <p:cNvSpPr/>
          <p:nvPr/>
        </p:nvSpPr>
        <p:spPr>
          <a:xfrm flipH="false" flipV="false" rot="0">
            <a:off x="14703001" y="3468364"/>
            <a:ext cx="3131777" cy="6232392"/>
          </a:xfrm>
          <a:custGeom>
            <a:avLst/>
            <a:gdLst/>
            <a:ahLst/>
            <a:cxnLst/>
            <a:rect r="r" b="b" t="t" l="l"/>
            <a:pathLst>
              <a:path h="6232392" w="3131777">
                <a:moveTo>
                  <a:pt x="0" y="0"/>
                </a:moveTo>
                <a:lnTo>
                  <a:pt x="3131777" y="0"/>
                </a:lnTo>
                <a:lnTo>
                  <a:pt x="3131777" y="6232391"/>
                </a:lnTo>
                <a:lnTo>
                  <a:pt x="0" y="6232391"/>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8" id="8"/>
          <p:cNvSpPr/>
          <p:nvPr/>
        </p:nvSpPr>
        <p:spPr>
          <a:xfrm flipH="false" flipV="false" rot="0">
            <a:off x="344194" y="233194"/>
            <a:ext cx="2586503" cy="2679052"/>
          </a:xfrm>
          <a:custGeom>
            <a:avLst/>
            <a:gdLst/>
            <a:ahLst/>
            <a:cxnLst/>
            <a:rect r="r" b="b" t="t" l="l"/>
            <a:pathLst>
              <a:path h="2679052" w="2586503">
                <a:moveTo>
                  <a:pt x="0" y="0"/>
                </a:moveTo>
                <a:lnTo>
                  <a:pt x="2586503" y="0"/>
                </a:lnTo>
                <a:lnTo>
                  <a:pt x="2586503" y="2679052"/>
                </a:lnTo>
                <a:lnTo>
                  <a:pt x="0" y="2679052"/>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9" id="9"/>
          <p:cNvSpPr txBox="true"/>
          <p:nvPr/>
        </p:nvSpPr>
        <p:spPr>
          <a:xfrm rot="0">
            <a:off x="2808111" y="52219"/>
            <a:ext cx="13460778" cy="2321245"/>
          </a:xfrm>
          <a:prstGeom prst="rect">
            <a:avLst/>
          </a:prstGeom>
        </p:spPr>
        <p:txBody>
          <a:bodyPr anchor="t" rtlCol="false" tIns="0" lIns="0" bIns="0" rIns="0">
            <a:spAutoFit/>
          </a:bodyPr>
          <a:lstStyle/>
          <a:p>
            <a:pPr algn="ctr" marL="0" indent="0" lvl="0">
              <a:lnSpc>
                <a:spcPts val="9078"/>
              </a:lnSpc>
              <a:spcBef>
                <a:spcPct val="0"/>
              </a:spcBef>
            </a:pPr>
            <a:r>
              <a:rPr lang="en-US" sz="6484">
                <a:solidFill>
                  <a:srgbClr val="05066D"/>
                </a:solidFill>
                <a:latin typeface="Poppins ExtraBold"/>
              </a:rPr>
              <a:t>ACTIVIDADES DESARROLLADAS EXTRAMURAL</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333475" y="-8024716"/>
            <a:ext cx="11355339" cy="11355339"/>
          </a:xfrm>
          <a:custGeom>
            <a:avLst/>
            <a:gdLst/>
            <a:ahLst/>
            <a:cxnLst/>
            <a:rect r="r" b="b" t="t" l="l"/>
            <a:pathLst>
              <a:path h="11355339" w="11355339">
                <a:moveTo>
                  <a:pt x="0" y="0"/>
                </a:moveTo>
                <a:lnTo>
                  <a:pt x="11355338" y="0"/>
                </a:lnTo>
                <a:lnTo>
                  <a:pt x="11355338" y="11355339"/>
                </a:lnTo>
                <a:lnTo>
                  <a:pt x="0" y="1135533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4532540" y="7964040"/>
            <a:ext cx="11355339" cy="11355339"/>
          </a:xfrm>
          <a:custGeom>
            <a:avLst/>
            <a:gdLst/>
            <a:ahLst/>
            <a:cxnLst/>
            <a:rect r="r" b="b" t="t" l="l"/>
            <a:pathLst>
              <a:path h="11355339" w="11355339">
                <a:moveTo>
                  <a:pt x="0" y="0"/>
                </a:moveTo>
                <a:lnTo>
                  <a:pt x="11355338" y="0"/>
                </a:lnTo>
                <a:lnTo>
                  <a:pt x="11355338" y="11355339"/>
                </a:lnTo>
                <a:lnTo>
                  <a:pt x="0" y="1135533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2808111" y="3856793"/>
            <a:ext cx="956192" cy="909578"/>
          </a:xfrm>
          <a:custGeom>
            <a:avLst/>
            <a:gdLst/>
            <a:ahLst/>
            <a:cxnLst/>
            <a:rect r="r" b="b" t="t" l="l"/>
            <a:pathLst>
              <a:path h="909578" w="956192">
                <a:moveTo>
                  <a:pt x="0" y="0"/>
                </a:moveTo>
                <a:lnTo>
                  <a:pt x="956192" y="0"/>
                </a:lnTo>
                <a:lnTo>
                  <a:pt x="956192" y="909578"/>
                </a:lnTo>
                <a:lnTo>
                  <a:pt x="0" y="90957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14516491" y="3902532"/>
            <a:ext cx="970605" cy="863839"/>
          </a:xfrm>
          <a:custGeom>
            <a:avLst/>
            <a:gdLst/>
            <a:ahLst/>
            <a:cxnLst/>
            <a:rect r="r" b="b" t="t" l="l"/>
            <a:pathLst>
              <a:path h="863839" w="970605">
                <a:moveTo>
                  <a:pt x="0" y="0"/>
                </a:moveTo>
                <a:lnTo>
                  <a:pt x="970605" y="0"/>
                </a:lnTo>
                <a:lnTo>
                  <a:pt x="970605" y="863839"/>
                </a:lnTo>
                <a:lnTo>
                  <a:pt x="0" y="863839"/>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0">
            <a:off x="72202" y="1392358"/>
            <a:ext cx="6229580" cy="4672185"/>
          </a:xfrm>
          <a:custGeom>
            <a:avLst/>
            <a:gdLst/>
            <a:ahLst/>
            <a:cxnLst/>
            <a:rect r="r" b="b" t="t" l="l"/>
            <a:pathLst>
              <a:path h="4672185" w="6229580">
                <a:moveTo>
                  <a:pt x="0" y="0"/>
                </a:moveTo>
                <a:lnTo>
                  <a:pt x="6229580" y="0"/>
                </a:lnTo>
                <a:lnTo>
                  <a:pt x="6229580" y="4672184"/>
                </a:lnTo>
                <a:lnTo>
                  <a:pt x="0" y="4672184"/>
                </a:lnTo>
                <a:lnTo>
                  <a:pt x="0" y="0"/>
                </a:lnTo>
                <a:close/>
              </a:path>
            </a:pathLst>
          </a:custGeom>
          <a:blipFill>
            <a:blip r:embed="rId8"/>
            <a:stretch>
              <a:fillRect l="0" t="0" r="0" b="0"/>
            </a:stretch>
          </a:blipFill>
        </p:spPr>
      </p:sp>
      <p:sp>
        <p:nvSpPr>
          <p:cNvPr name="Freeform 7" id="7"/>
          <p:cNvSpPr/>
          <p:nvPr/>
        </p:nvSpPr>
        <p:spPr>
          <a:xfrm flipH="false" flipV="false" rot="0">
            <a:off x="6822798" y="1250297"/>
            <a:ext cx="3597851" cy="4797135"/>
          </a:xfrm>
          <a:custGeom>
            <a:avLst/>
            <a:gdLst/>
            <a:ahLst/>
            <a:cxnLst/>
            <a:rect r="r" b="b" t="t" l="l"/>
            <a:pathLst>
              <a:path h="4797135" w="3597851">
                <a:moveTo>
                  <a:pt x="0" y="0"/>
                </a:moveTo>
                <a:lnTo>
                  <a:pt x="3597852" y="0"/>
                </a:lnTo>
                <a:lnTo>
                  <a:pt x="3597852" y="4797135"/>
                </a:lnTo>
                <a:lnTo>
                  <a:pt x="0" y="4797135"/>
                </a:lnTo>
                <a:lnTo>
                  <a:pt x="0" y="0"/>
                </a:lnTo>
                <a:close/>
              </a:path>
            </a:pathLst>
          </a:custGeom>
          <a:blipFill>
            <a:blip r:embed="rId9"/>
            <a:stretch>
              <a:fillRect l="0" t="0" r="0" b="0"/>
            </a:stretch>
          </a:blipFill>
        </p:spPr>
      </p:sp>
      <p:sp>
        <p:nvSpPr>
          <p:cNvPr name="Freeform 8" id="8"/>
          <p:cNvSpPr/>
          <p:nvPr/>
        </p:nvSpPr>
        <p:spPr>
          <a:xfrm flipH="false" flipV="false" rot="0">
            <a:off x="10554147" y="1304229"/>
            <a:ext cx="3557402" cy="4743203"/>
          </a:xfrm>
          <a:custGeom>
            <a:avLst/>
            <a:gdLst/>
            <a:ahLst/>
            <a:cxnLst/>
            <a:rect r="r" b="b" t="t" l="l"/>
            <a:pathLst>
              <a:path h="4743203" w="3557402">
                <a:moveTo>
                  <a:pt x="0" y="0"/>
                </a:moveTo>
                <a:lnTo>
                  <a:pt x="3557402" y="0"/>
                </a:lnTo>
                <a:lnTo>
                  <a:pt x="3557402" y="4743203"/>
                </a:lnTo>
                <a:lnTo>
                  <a:pt x="0" y="4743203"/>
                </a:lnTo>
                <a:lnTo>
                  <a:pt x="0" y="0"/>
                </a:lnTo>
                <a:close/>
              </a:path>
            </a:pathLst>
          </a:custGeom>
          <a:blipFill>
            <a:blip r:embed="rId10"/>
            <a:stretch>
              <a:fillRect l="0" t="0" r="0" b="0"/>
            </a:stretch>
          </a:blipFill>
        </p:spPr>
      </p:sp>
      <p:sp>
        <p:nvSpPr>
          <p:cNvPr name="Freeform 9" id="9"/>
          <p:cNvSpPr/>
          <p:nvPr/>
        </p:nvSpPr>
        <p:spPr>
          <a:xfrm flipH="false" flipV="false" rot="0">
            <a:off x="170441" y="6355425"/>
            <a:ext cx="5275341" cy="3745763"/>
          </a:xfrm>
          <a:custGeom>
            <a:avLst/>
            <a:gdLst/>
            <a:ahLst/>
            <a:cxnLst/>
            <a:rect r="r" b="b" t="t" l="l"/>
            <a:pathLst>
              <a:path h="3745763" w="5275341">
                <a:moveTo>
                  <a:pt x="0" y="0"/>
                </a:moveTo>
                <a:lnTo>
                  <a:pt x="5275340" y="0"/>
                </a:lnTo>
                <a:lnTo>
                  <a:pt x="5275340" y="3745764"/>
                </a:lnTo>
                <a:lnTo>
                  <a:pt x="0" y="3745764"/>
                </a:lnTo>
                <a:lnTo>
                  <a:pt x="0" y="0"/>
                </a:lnTo>
                <a:close/>
              </a:path>
            </a:pathLst>
          </a:custGeom>
          <a:blipFill>
            <a:blip r:embed="rId11"/>
            <a:stretch>
              <a:fillRect l="0" t="-88171" r="0" b="0"/>
            </a:stretch>
          </a:blipFill>
        </p:spPr>
      </p:sp>
      <p:sp>
        <p:nvSpPr>
          <p:cNvPr name="Freeform 10" id="10"/>
          <p:cNvSpPr/>
          <p:nvPr/>
        </p:nvSpPr>
        <p:spPr>
          <a:xfrm flipH="false" flipV="false" rot="0">
            <a:off x="5680737" y="6235992"/>
            <a:ext cx="4739913" cy="4071747"/>
          </a:xfrm>
          <a:custGeom>
            <a:avLst/>
            <a:gdLst/>
            <a:ahLst/>
            <a:cxnLst/>
            <a:rect r="r" b="b" t="t" l="l"/>
            <a:pathLst>
              <a:path h="4071747" w="4739913">
                <a:moveTo>
                  <a:pt x="0" y="0"/>
                </a:moveTo>
                <a:lnTo>
                  <a:pt x="4739913" y="0"/>
                </a:lnTo>
                <a:lnTo>
                  <a:pt x="4739913" y="4071748"/>
                </a:lnTo>
                <a:lnTo>
                  <a:pt x="0" y="4071748"/>
                </a:lnTo>
                <a:lnTo>
                  <a:pt x="0" y="0"/>
                </a:lnTo>
                <a:close/>
              </a:path>
            </a:pathLst>
          </a:custGeom>
          <a:blipFill>
            <a:blip r:embed="rId12"/>
            <a:stretch>
              <a:fillRect l="0" t="-55213" r="0" b="0"/>
            </a:stretch>
          </a:blipFill>
        </p:spPr>
      </p:sp>
      <p:sp>
        <p:nvSpPr>
          <p:cNvPr name="Freeform 11" id="11"/>
          <p:cNvSpPr/>
          <p:nvPr/>
        </p:nvSpPr>
        <p:spPr>
          <a:xfrm flipH="false" flipV="false" rot="0">
            <a:off x="10807347" y="6252150"/>
            <a:ext cx="3709143" cy="3952314"/>
          </a:xfrm>
          <a:custGeom>
            <a:avLst/>
            <a:gdLst/>
            <a:ahLst/>
            <a:cxnLst/>
            <a:rect r="r" b="b" t="t" l="l"/>
            <a:pathLst>
              <a:path h="3952314" w="3709143">
                <a:moveTo>
                  <a:pt x="0" y="0"/>
                </a:moveTo>
                <a:lnTo>
                  <a:pt x="3709144" y="0"/>
                </a:lnTo>
                <a:lnTo>
                  <a:pt x="3709144" y="3952314"/>
                </a:lnTo>
                <a:lnTo>
                  <a:pt x="0" y="3952314"/>
                </a:lnTo>
                <a:lnTo>
                  <a:pt x="0" y="0"/>
                </a:lnTo>
                <a:close/>
              </a:path>
            </a:pathLst>
          </a:custGeom>
          <a:blipFill>
            <a:blip r:embed="rId13"/>
            <a:stretch>
              <a:fillRect l="0" t="-25129" r="0" b="0"/>
            </a:stretch>
          </a:blipFill>
        </p:spPr>
      </p:sp>
      <p:sp>
        <p:nvSpPr>
          <p:cNvPr name="Freeform 12" id="12"/>
          <p:cNvSpPr/>
          <p:nvPr/>
        </p:nvSpPr>
        <p:spPr>
          <a:xfrm flipH="false" flipV="false" rot="0">
            <a:off x="14244899" y="1304229"/>
            <a:ext cx="3608207" cy="4810942"/>
          </a:xfrm>
          <a:custGeom>
            <a:avLst/>
            <a:gdLst/>
            <a:ahLst/>
            <a:cxnLst/>
            <a:rect r="r" b="b" t="t" l="l"/>
            <a:pathLst>
              <a:path h="4810942" w="3608207">
                <a:moveTo>
                  <a:pt x="0" y="0"/>
                </a:moveTo>
                <a:lnTo>
                  <a:pt x="3608207" y="0"/>
                </a:lnTo>
                <a:lnTo>
                  <a:pt x="3608207" y="4810943"/>
                </a:lnTo>
                <a:lnTo>
                  <a:pt x="0" y="4810943"/>
                </a:lnTo>
                <a:lnTo>
                  <a:pt x="0" y="0"/>
                </a:lnTo>
                <a:close/>
              </a:path>
            </a:pathLst>
          </a:custGeom>
          <a:blipFill>
            <a:blip r:embed="rId14"/>
            <a:stretch>
              <a:fillRect l="0" t="0" r="0" b="0"/>
            </a:stretch>
          </a:blipFill>
        </p:spPr>
      </p:sp>
      <p:sp>
        <p:nvSpPr>
          <p:cNvPr name="Freeform 13" id="13"/>
          <p:cNvSpPr/>
          <p:nvPr/>
        </p:nvSpPr>
        <p:spPr>
          <a:xfrm flipH="false" flipV="false" rot="0">
            <a:off x="14754616" y="6355425"/>
            <a:ext cx="2981861" cy="3745763"/>
          </a:xfrm>
          <a:custGeom>
            <a:avLst/>
            <a:gdLst/>
            <a:ahLst/>
            <a:cxnLst/>
            <a:rect r="r" b="b" t="t" l="l"/>
            <a:pathLst>
              <a:path h="3745763" w="2981861">
                <a:moveTo>
                  <a:pt x="0" y="0"/>
                </a:moveTo>
                <a:lnTo>
                  <a:pt x="2981861" y="0"/>
                </a:lnTo>
                <a:lnTo>
                  <a:pt x="2981861" y="3745764"/>
                </a:lnTo>
                <a:lnTo>
                  <a:pt x="0" y="3745764"/>
                </a:lnTo>
                <a:lnTo>
                  <a:pt x="0" y="0"/>
                </a:lnTo>
                <a:close/>
              </a:path>
            </a:pathLst>
          </a:custGeom>
          <a:blipFill>
            <a:blip r:embed="rId15"/>
            <a:stretch>
              <a:fillRect l="0" t="-3070" r="0" b="-3070"/>
            </a:stretch>
          </a:blipFill>
        </p:spPr>
      </p:sp>
      <p:sp>
        <p:nvSpPr>
          <p:cNvPr name="TextBox 14" id="14"/>
          <p:cNvSpPr txBox="true"/>
          <p:nvPr/>
        </p:nvSpPr>
        <p:spPr>
          <a:xfrm rot="0">
            <a:off x="2808111" y="52219"/>
            <a:ext cx="13460778" cy="1168757"/>
          </a:xfrm>
          <a:prstGeom prst="rect">
            <a:avLst/>
          </a:prstGeom>
        </p:spPr>
        <p:txBody>
          <a:bodyPr anchor="t" rtlCol="false" tIns="0" lIns="0" bIns="0" rIns="0">
            <a:spAutoFit/>
          </a:bodyPr>
          <a:lstStyle/>
          <a:p>
            <a:pPr algn="ctr" marL="0" indent="0" lvl="0">
              <a:lnSpc>
                <a:spcPts val="9078"/>
              </a:lnSpc>
              <a:spcBef>
                <a:spcPct val="0"/>
              </a:spcBef>
            </a:pPr>
            <a:r>
              <a:rPr lang="en-US" sz="6484">
                <a:solidFill>
                  <a:srgbClr val="05066D"/>
                </a:solidFill>
                <a:latin typeface="Poppins ExtraBold"/>
              </a:rPr>
              <a:t>EVIDENCIAS FOTOGRAFICAS</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333475" y="-8024716"/>
            <a:ext cx="11355339" cy="11355339"/>
          </a:xfrm>
          <a:custGeom>
            <a:avLst/>
            <a:gdLst/>
            <a:ahLst/>
            <a:cxnLst/>
            <a:rect r="r" b="b" t="t" l="l"/>
            <a:pathLst>
              <a:path h="11355339" w="11355339">
                <a:moveTo>
                  <a:pt x="0" y="0"/>
                </a:moveTo>
                <a:lnTo>
                  <a:pt x="11355338" y="0"/>
                </a:lnTo>
                <a:lnTo>
                  <a:pt x="11355338" y="11355339"/>
                </a:lnTo>
                <a:lnTo>
                  <a:pt x="0" y="1135533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4532540" y="7964040"/>
            <a:ext cx="11355339" cy="11355339"/>
          </a:xfrm>
          <a:custGeom>
            <a:avLst/>
            <a:gdLst/>
            <a:ahLst/>
            <a:cxnLst/>
            <a:rect r="r" b="b" t="t" l="l"/>
            <a:pathLst>
              <a:path h="11355339" w="11355339">
                <a:moveTo>
                  <a:pt x="0" y="0"/>
                </a:moveTo>
                <a:lnTo>
                  <a:pt x="11355338" y="0"/>
                </a:lnTo>
                <a:lnTo>
                  <a:pt x="11355338" y="11355339"/>
                </a:lnTo>
                <a:lnTo>
                  <a:pt x="0" y="1135533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2808111" y="3856793"/>
            <a:ext cx="956192" cy="909578"/>
          </a:xfrm>
          <a:custGeom>
            <a:avLst/>
            <a:gdLst/>
            <a:ahLst/>
            <a:cxnLst/>
            <a:rect r="r" b="b" t="t" l="l"/>
            <a:pathLst>
              <a:path h="909578" w="956192">
                <a:moveTo>
                  <a:pt x="0" y="0"/>
                </a:moveTo>
                <a:lnTo>
                  <a:pt x="956192" y="0"/>
                </a:lnTo>
                <a:lnTo>
                  <a:pt x="956192" y="909578"/>
                </a:lnTo>
                <a:lnTo>
                  <a:pt x="0" y="90957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14516491" y="3902532"/>
            <a:ext cx="970605" cy="863839"/>
          </a:xfrm>
          <a:custGeom>
            <a:avLst/>
            <a:gdLst/>
            <a:ahLst/>
            <a:cxnLst/>
            <a:rect r="r" b="b" t="t" l="l"/>
            <a:pathLst>
              <a:path h="863839" w="970605">
                <a:moveTo>
                  <a:pt x="0" y="0"/>
                </a:moveTo>
                <a:lnTo>
                  <a:pt x="970605" y="0"/>
                </a:lnTo>
                <a:lnTo>
                  <a:pt x="970605" y="863839"/>
                </a:lnTo>
                <a:lnTo>
                  <a:pt x="0" y="863839"/>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0">
            <a:off x="245999" y="1220977"/>
            <a:ext cx="3518303" cy="4691071"/>
          </a:xfrm>
          <a:custGeom>
            <a:avLst/>
            <a:gdLst/>
            <a:ahLst/>
            <a:cxnLst/>
            <a:rect r="r" b="b" t="t" l="l"/>
            <a:pathLst>
              <a:path h="4691071" w="3518303">
                <a:moveTo>
                  <a:pt x="0" y="0"/>
                </a:moveTo>
                <a:lnTo>
                  <a:pt x="3518304" y="0"/>
                </a:lnTo>
                <a:lnTo>
                  <a:pt x="3518304" y="4691071"/>
                </a:lnTo>
                <a:lnTo>
                  <a:pt x="0" y="4691071"/>
                </a:lnTo>
                <a:lnTo>
                  <a:pt x="0" y="0"/>
                </a:lnTo>
                <a:close/>
              </a:path>
            </a:pathLst>
          </a:custGeom>
          <a:blipFill>
            <a:blip r:embed="rId8"/>
            <a:stretch>
              <a:fillRect l="0" t="0" r="0" b="0"/>
            </a:stretch>
          </a:blipFill>
        </p:spPr>
      </p:sp>
      <p:sp>
        <p:nvSpPr>
          <p:cNvPr name="Freeform 7" id="7"/>
          <p:cNvSpPr/>
          <p:nvPr/>
        </p:nvSpPr>
        <p:spPr>
          <a:xfrm flipH="false" flipV="false" rot="0">
            <a:off x="4117072" y="1230718"/>
            <a:ext cx="3503683" cy="4681330"/>
          </a:xfrm>
          <a:custGeom>
            <a:avLst/>
            <a:gdLst/>
            <a:ahLst/>
            <a:cxnLst/>
            <a:rect r="r" b="b" t="t" l="l"/>
            <a:pathLst>
              <a:path h="4681330" w="3503683">
                <a:moveTo>
                  <a:pt x="0" y="0"/>
                </a:moveTo>
                <a:lnTo>
                  <a:pt x="3503683" y="0"/>
                </a:lnTo>
                <a:lnTo>
                  <a:pt x="3503683" y="4681330"/>
                </a:lnTo>
                <a:lnTo>
                  <a:pt x="0" y="4681330"/>
                </a:lnTo>
                <a:lnTo>
                  <a:pt x="0" y="0"/>
                </a:lnTo>
                <a:close/>
              </a:path>
            </a:pathLst>
          </a:custGeom>
          <a:blipFill>
            <a:blip r:embed="rId9"/>
            <a:stretch>
              <a:fillRect l="0" t="0" r="0" b="0"/>
            </a:stretch>
          </a:blipFill>
        </p:spPr>
      </p:sp>
      <p:sp>
        <p:nvSpPr>
          <p:cNvPr name="Freeform 8" id="8"/>
          <p:cNvSpPr/>
          <p:nvPr/>
        </p:nvSpPr>
        <p:spPr>
          <a:xfrm flipH="false" flipV="false" rot="0">
            <a:off x="245999" y="5982942"/>
            <a:ext cx="4287405" cy="3962197"/>
          </a:xfrm>
          <a:custGeom>
            <a:avLst/>
            <a:gdLst/>
            <a:ahLst/>
            <a:cxnLst/>
            <a:rect r="r" b="b" t="t" l="l"/>
            <a:pathLst>
              <a:path h="3962197" w="4287405">
                <a:moveTo>
                  <a:pt x="0" y="0"/>
                </a:moveTo>
                <a:lnTo>
                  <a:pt x="4287405" y="0"/>
                </a:lnTo>
                <a:lnTo>
                  <a:pt x="4287405" y="3962196"/>
                </a:lnTo>
                <a:lnTo>
                  <a:pt x="0" y="3962196"/>
                </a:lnTo>
                <a:lnTo>
                  <a:pt x="0" y="0"/>
                </a:lnTo>
                <a:close/>
              </a:path>
            </a:pathLst>
          </a:custGeom>
          <a:blipFill>
            <a:blip r:embed="rId10"/>
            <a:stretch>
              <a:fillRect l="0" t="0" r="-23219" b="0"/>
            </a:stretch>
          </a:blipFill>
        </p:spPr>
      </p:sp>
      <p:sp>
        <p:nvSpPr>
          <p:cNvPr name="Freeform 9" id="9"/>
          <p:cNvSpPr/>
          <p:nvPr/>
        </p:nvSpPr>
        <p:spPr>
          <a:xfrm flipH="false" flipV="false" rot="0">
            <a:off x="7777904" y="1217125"/>
            <a:ext cx="3521192" cy="4694923"/>
          </a:xfrm>
          <a:custGeom>
            <a:avLst/>
            <a:gdLst/>
            <a:ahLst/>
            <a:cxnLst/>
            <a:rect r="r" b="b" t="t" l="l"/>
            <a:pathLst>
              <a:path h="4694923" w="3521192">
                <a:moveTo>
                  <a:pt x="0" y="0"/>
                </a:moveTo>
                <a:lnTo>
                  <a:pt x="3521192" y="0"/>
                </a:lnTo>
                <a:lnTo>
                  <a:pt x="3521192" y="4694923"/>
                </a:lnTo>
                <a:lnTo>
                  <a:pt x="0" y="4694923"/>
                </a:lnTo>
                <a:lnTo>
                  <a:pt x="0" y="0"/>
                </a:lnTo>
                <a:close/>
              </a:path>
            </a:pathLst>
          </a:custGeom>
          <a:blipFill>
            <a:blip r:embed="rId11"/>
            <a:stretch>
              <a:fillRect l="0" t="0" r="0" b="0"/>
            </a:stretch>
          </a:blipFill>
        </p:spPr>
      </p:sp>
      <p:sp>
        <p:nvSpPr>
          <p:cNvPr name="Freeform 10" id="10"/>
          <p:cNvSpPr/>
          <p:nvPr/>
        </p:nvSpPr>
        <p:spPr>
          <a:xfrm flipH="false" flipV="false" rot="0">
            <a:off x="11475309" y="1254176"/>
            <a:ext cx="3176276" cy="4681330"/>
          </a:xfrm>
          <a:custGeom>
            <a:avLst/>
            <a:gdLst/>
            <a:ahLst/>
            <a:cxnLst/>
            <a:rect r="r" b="b" t="t" l="l"/>
            <a:pathLst>
              <a:path h="4681330" w="3176276">
                <a:moveTo>
                  <a:pt x="0" y="0"/>
                </a:moveTo>
                <a:lnTo>
                  <a:pt x="3176276" y="0"/>
                </a:lnTo>
                <a:lnTo>
                  <a:pt x="3176276" y="4681330"/>
                </a:lnTo>
                <a:lnTo>
                  <a:pt x="0" y="4681330"/>
                </a:lnTo>
                <a:lnTo>
                  <a:pt x="0" y="0"/>
                </a:lnTo>
                <a:close/>
              </a:path>
            </a:pathLst>
          </a:custGeom>
          <a:blipFill>
            <a:blip r:embed="rId12"/>
            <a:stretch>
              <a:fillRect l="-5269" t="0" r="-5269" b="0"/>
            </a:stretch>
          </a:blipFill>
        </p:spPr>
      </p:sp>
      <p:sp>
        <p:nvSpPr>
          <p:cNvPr name="Freeform 11" id="11"/>
          <p:cNvSpPr/>
          <p:nvPr/>
        </p:nvSpPr>
        <p:spPr>
          <a:xfrm flipH="false" flipV="false" rot="0">
            <a:off x="14803985" y="1183282"/>
            <a:ext cx="3295835" cy="4728766"/>
          </a:xfrm>
          <a:custGeom>
            <a:avLst/>
            <a:gdLst/>
            <a:ahLst/>
            <a:cxnLst/>
            <a:rect r="r" b="b" t="t" l="l"/>
            <a:pathLst>
              <a:path h="4728766" w="3295835">
                <a:moveTo>
                  <a:pt x="0" y="0"/>
                </a:moveTo>
                <a:lnTo>
                  <a:pt x="3295836" y="0"/>
                </a:lnTo>
                <a:lnTo>
                  <a:pt x="3295836" y="4728766"/>
                </a:lnTo>
                <a:lnTo>
                  <a:pt x="0" y="4728766"/>
                </a:lnTo>
                <a:lnTo>
                  <a:pt x="0" y="0"/>
                </a:lnTo>
                <a:close/>
              </a:path>
            </a:pathLst>
          </a:custGeom>
          <a:blipFill>
            <a:blip r:embed="rId13"/>
            <a:stretch>
              <a:fillRect l="0" t="0" r="-7383" b="0"/>
            </a:stretch>
          </a:blipFill>
        </p:spPr>
      </p:sp>
      <p:sp>
        <p:nvSpPr>
          <p:cNvPr name="Freeform 12" id="12"/>
          <p:cNvSpPr/>
          <p:nvPr/>
        </p:nvSpPr>
        <p:spPr>
          <a:xfrm flipH="false" flipV="false" rot="0">
            <a:off x="4735102" y="5996285"/>
            <a:ext cx="3042802" cy="4057069"/>
          </a:xfrm>
          <a:custGeom>
            <a:avLst/>
            <a:gdLst/>
            <a:ahLst/>
            <a:cxnLst/>
            <a:rect r="r" b="b" t="t" l="l"/>
            <a:pathLst>
              <a:path h="4057069" w="3042802">
                <a:moveTo>
                  <a:pt x="0" y="0"/>
                </a:moveTo>
                <a:lnTo>
                  <a:pt x="3042802" y="0"/>
                </a:lnTo>
                <a:lnTo>
                  <a:pt x="3042802" y="4057069"/>
                </a:lnTo>
                <a:lnTo>
                  <a:pt x="0" y="4057069"/>
                </a:lnTo>
                <a:lnTo>
                  <a:pt x="0" y="0"/>
                </a:lnTo>
                <a:close/>
              </a:path>
            </a:pathLst>
          </a:custGeom>
          <a:blipFill>
            <a:blip r:embed="rId14"/>
            <a:stretch>
              <a:fillRect l="0" t="0" r="0" b="0"/>
            </a:stretch>
          </a:blipFill>
        </p:spPr>
      </p:sp>
      <p:sp>
        <p:nvSpPr>
          <p:cNvPr name="Freeform 13" id="13"/>
          <p:cNvSpPr/>
          <p:nvPr/>
        </p:nvSpPr>
        <p:spPr>
          <a:xfrm flipH="false" flipV="false" rot="0">
            <a:off x="8100361" y="6020263"/>
            <a:ext cx="3374948" cy="4033091"/>
          </a:xfrm>
          <a:custGeom>
            <a:avLst/>
            <a:gdLst/>
            <a:ahLst/>
            <a:cxnLst/>
            <a:rect r="r" b="b" t="t" l="l"/>
            <a:pathLst>
              <a:path h="4033091" w="3374948">
                <a:moveTo>
                  <a:pt x="0" y="0"/>
                </a:moveTo>
                <a:lnTo>
                  <a:pt x="3374948" y="0"/>
                </a:lnTo>
                <a:lnTo>
                  <a:pt x="3374948" y="4033091"/>
                </a:lnTo>
                <a:lnTo>
                  <a:pt x="0" y="4033091"/>
                </a:lnTo>
                <a:lnTo>
                  <a:pt x="0" y="0"/>
                </a:lnTo>
                <a:close/>
              </a:path>
            </a:pathLst>
          </a:custGeom>
          <a:blipFill>
            <a:blip r:embed="rId15"/>
            <a:stretch>
              <a:fillRect l="0" t="0" r="0" b="-11575"/>
            </a:stretch>
          </a:blipFill>
        </p:spPr>
      </p:sp>
      <p:sp>
        <p:nvSpPr>
          <p:cNvPr name="Freeform 14" id="14"/>
          <p:cNvSpPr/>
          <p:nvPr/>
        </p:nvSpPr>
        <p:spPr>
          <a:xfrm flipH="false" flipV="false" rot="0">
            <a:off x="11675334" y="6104501"/>
            <a:ext cx="3262015" cy="3948853"/>
          </a:xfrm>
          <a:custGeom>
            <a:avLst/>
            <a:gdLst/>
            <a:ahLst/>
            <a:cxnLst/>
            <a:rect r="r" b="b" t="t" l="l"/>
            <a:pathLst>
              <a:path h="3948853" w="3262015">
                <a:moveTo>
                  <a:pt x="0" y="0"/>
                </a:moveTo>
                <a:lnTo>
                  <a:pt x="3262014" y="0"/>
                </a:lnTo>
                <a:lnTo>
                  <a:pt x="3262014" y="3948853"/>
                </a:lnTo>
                <a:lnTo>
                  <a:pt x="0" y="3948853"/>
                </a:lnTo>
                <a:lnTo>
                  <a:pt x="0" y="0"/>
                </a:lnTo>
                <a:close/>
              </a:path>
            </a:pathLst>
          </a:custGeom>
          <a:blipFill>
            <a:blip r:embed="rId16"/>
            <a:stretch>
              <a:fillRect l="-10527" t="0" r="-10527" b="0"/>
            </a:stretch>
          </a:blipFill>
        </p:spPr>
      </p:sp>
      <p:sp>
        <p:nvSpPr>
          <p:cNvPr name="Freeform 15" id="15"/>
          <p:cNvSpPr/>
          <p:nvPr/>
        </p:nvSpPr>
        <p:spPr>
          <a:xfrm flipH="false" flipV="false" rot="0">
            <a:off x="15137373" y="6263049"/>
            <a:ext cx="2962447" cy="3537639"/>
          </a:xfrm>
          <a:custGeom>
            <a:avLst/>
            <a:gdLst/>
            <a:ahLst/>
            <a:cxnLst/>
            <a:rect r="r" b="b" t="t" l="l"/>
            <a:pathLst>
              <a:path h="3537639" w="2962447">
                <a:moveTo>
                  <a:pt x="0" y="0"/>
                </a:moveTo>
                <a:lnTo>
                  <a:pt x="2962448" y="0"/>
                </a:lnTo>
                <a:lnTo>
                  <a:pt x="2962448" y="3537639"/>
                </a:lnTo>
                <a:lnTo>
                  <a:pt x="0" y="3537639"/>
                </a:lnTo>
                <a:lnTo>
                  <a:pt x="0" y="0"/>
                </a:lnTo>
                <a:close/>
              </a:path>
            </a:pathLst>
          </a:custGeom>
          <a:blipFill>
            <a:blip r:embed="rId17"/>
            <a:stretch>
              <a:fillRect l="-9708" t="0" r="-9708" b="0"/>
            </a:stretch>
          </a:blipFill>
        </p:spPr>
      </p:sp>
      <p:sp>
        <p:nvSpPr>
          <p:cNvPr name="TextBox 16" id="16"/>
          <p:cNvSpPr txBox="true"/>
          <p:nvPr/>
        </p:nvSpPr>
        <p:spPr>
          <a:xfrm rot="0">
            <a:off x="2808111" y="52219"/>
            <a:ext cx="13460778" cy="1168757"/>
          </a:xfrm>
          <a:prstGeom prst="rect">
            <a:avLst/>
          </a:prstGeom>
        </p:spPr>
        <p:txBody>
          <a:bodyPr anchor="t" rtlCol="false" tIns="0" lIns="0" bIns="0" rIns="0">
            <a:spAutoFit/>
          </a:bodyPr>
          <a:lstStyle/>
          <a:p>
            <a:pPr algn="ctr" marL="0" indent="0" lvl="0">
              <a:lnSpc>
                <a:spcPts val="9078"/>
              </a:lnSpc>
              <a:spcBef>
                <a:spcPct val="0"/>
              </a:spcBef>
            </a:pPr>
            <a:r>
              <a:rPr lang="en-US" sz="6484">
                <a:solidFill>
                  <a:srgbClr val="05066D"/>
                </a:solidFill>
                <a:latin typeface="Poppins ExtraBold"/>
              </a:rPr>
              <a:t>EVIDENCIAS FOTOGRAFICAS</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B4CDFF"/>
        </a:solidFill>
      </p:bgPr>
    </p:bg>
    <p:spTree>
      <p:nvGrpSpPr>
        <p:cNvPr id="1" name=""/>
        <p:cNvGrpSpPr/>
        <p:nvPr/>
      </p:nvGrpSpPr>
      <p:grpSpPr>
        <a:xfrm>
          <a:off x="0" y="0"/>
          <a:ext cx="0" cy="0"/>
          <a:chOff x="0" y="0"/>
          <a:chExt cx="0" cy="0"/>
        </a:xfrm>
      </p:grpSpPr>
      <p:sp>
        <p:nvSpPr>
          <p:cNvPr name="TextBox 2" id="2"/>
          <p:cNvSpPr txBox="true"/>
          <p:nvPr/>
        </p:nvSpPr>
        <p:spPr>
          <a:xfrm rot="0">
            <a:off x="4382665" y="3390198"/>
            <a:ext cx="9920879" cy="2580405"/>
          </a:xfrm>
          <a:prstGeom prst="rect">
            <a:avLst/>
          </a:prstGeom>
        </p:spPr>
        <p:txBody>
          <a:bodyPr anchor="t" rtlCol="false" tIns="0" lIns="0" bIns="0" rIns="0">
            <a:spAutoFit/>
          </a:bodyPr>
          <a:lstStyle/>
          <a:p>
            <a:pPr marL="0" indent="0" lvl="0">
              <a:lnSpc>
                <a:spcPts val="19995"/>
              </a:lnSpc>
              <a:spcBef>
                <a:spcPct val="0"/>
              </a:spcBef>
            </a:pPr>
            <a:r>
              <a:rPr lang="en-US" sz="14282">
                <a:solidFill>
                  <a:srgbClr val="05066D"/>
                </a:solidFill>
                <a:latin typeface="Poppins ExtraBold"/>
              </a:rPr>
              <a:t>¡GRACIAS!</a:t>
            </a:r>
          </a:p>
        </p:txBody>
      </p:sp>
      <p:sp>
        <p:nvSpPr>
          <p:cNvPr name="Freeform 3" id="3"/>
          <p:cNvSpPr/>
          <p:nvPr/>
        </p:nvSpPr>
        <p:spPr>
          <a:xfrm flipH="false" flipV="false" rot="0">
            <a:off x="13503499" y="6223128"/>
            <a:ext cx="8935030" cy="8935030"/>
          </a:xfrm>
          <a:custGeom>
            <a:avLst/>
            <a:gdLst/>
            <a:ahLst/>
            <a:cxnLst/>
            <a:rect r="r" b="b" t="t" l="l"/>
            <a:pathLst>
              <a:path h="8935030" w="8935030">
                <a:moveTo>
                  <a:pt x="0" y="0"/>
                </a:moveTo>
                <a:lnTo>
                  <a:pt x="8935030" y="0"/>
                </a:lnTo>
                <a:lnTo>
                  <a:pt x="8935030" y="8935030"/>
                </a:lnTo>
                <a:lnTo>
                  <a:pt x="0" y="893503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7486650" y="6223128"/>
            <a:ext cx="3712909" cy="3018285"/>
          </a:xfrm>
          <a:custGeom>
            <a:avLst/>
            <a:gdLst/>
            <a:ahLst/>
            <a:cxnLst/>
            <a:rect r="r" b="b" t="t" l="l"/>
            <a:pathLst>
              <a:path h="3018285" w="3712909">
                <a:moveTo>
                  <a:pt x="0" y="0"/>
                </a:moveTo>
                <a:lnTo>
                  <a:pt x="3712909" y="0"/>
                </a:lnTo>
                <a:lnTo>
                  <a:pt x="3712909" y="3018286"/>
                </a:lnTo>
                <a:lnTo>
                  <a:pt x="0" y="301828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3394211" y="-2802161"/>
            <a:ext cx="6788421" cy="6788421"/>
          </a:xfrm>
          <a:custGeom>
            <a:avLst/>
            <a:gdLst/>
            <a:ahLst/>
            <a:cxnLst/>
            <a:rect r="r" b="b" t="t" l="l"/>
            <a:pathLst>
              <a:path h="6788421" w="6788421">
                <a:moveTo>
                  <a:pt x="0" y="0"/>
                </a:moveTo>
                <a:lnTo>
                  <a:pt x="6788422" y="0"/>
                </a:lnTo>
                <a:lnTo>
                  <a:pt x="6788422" y="6788421"/>
                </a:lnTo>
                <a:lnTo>
                  <a:pt x="0" y="678842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DAFmkz-zVIE</dc:identifier>
  <dcterms:modified xsi:type="dcterms:W3CDTF">2011-08-01T06:04:30Z</dcterms:modified>
  <cp:revision>1</cp:revision>
  <dc:title>INFORME DE GESTIÓN 2022</dc:title>
</cp:coreProperties>
</file>