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3"/>
    <p:sldId id="279" r:id="rId4"/>
    <p:sldId id="317" r:id="rId5"/>
    <p:sldId id="280" r:id="rId6"/>
    <p:sldId id="282" r:id="rId7"/>
    <p:sldId id="311" r:id="rId8"/>
    <p:sldId id="322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40" autoAdjust="0"/>
  </p:normalViewPr>
  <p:slideViewPr>
    <p:cSldViewPr>
      <p:cViewPr varScale="1">
        <p:scale>
          <a:sx n="69" d="100"/>
          <a:sy n="69" d="100"/>
        </p:scale>
        <p:origin x="1398" y="78"/>
      </p:cViewPr>
      <p:guideLst>
        <p:guide orient="horz" pos="2160"/>
        <p:guide pos="28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 hasCustomPrompt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 hasCustomPrompt="1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 hasCustomPrompt="1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 hasCustomPrompt="1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 eaLnBrk="1" latinLnBrk="0" hangingPunct="1"/>
            <a:r>
              <a:rPr lang="es-ES" smtClean="0"/>
              <a:t>Segundo nivel</a:t>
            </a:r>
            <a:endParaRPr lang="es-ES" smtClean="0"/>
          </a:p>
          <a:p>
            <a:pPr lvl="2" eaLnBrk="1" latinLnBrk="0" hangingPunct="1"/>
            <a:r>
              <a:rPr lang="es-ES" smtClean="0"/>
              <a:t>Tercer nivel</a:t>
            </a:r>
            <a:endParaRPr lang="es-ES" smtClean="0"/>
          </a:p>
          <a:p>
            <a:pPr lvl="3" eaLnBrk="1" latinLnBrk="0" hangingPunct="1"/>
            <a:r>
              <a:rPr lang="es-ES" smtClean="0"/>
              <a:t>Cuarto nivel</a:t>
            </a:r>
            <a:endParaRPr lang="es-ES" smtClean="0"/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  <a:endParaRPr kumimoji="0" lang="es-ES" smtClean="0"/>
          </a:p>
          <a:p>
            <a:pPr lvl="1" eaLnBrk="1" latinLnBrk="0" hangingPunct="1"/>
            <a:r>
              <a:rPr kumimoji="0" lang="es-ES" smtClean="0"/>
              <a:t>Segundo nivel</a:t>
            </a:r>
            <a:endParaRPr kumimoji="0" lang="es-ES" smtClean="0"/>
          </a:p>
          <a:p>
            <a:pPr lvl="2" eaLnBrk="1" latinLnBrk="0" hangingPunct="1"/>
            <a:r>
              <a:rPr kumimoji="0" lang="es-ES" smtClean="0"/>
              <a:t>Tercer nivel</a:t>
            </a:r>
            <a:endParaRPr kumimoji="0" lang="es-ES" smtClean="0"/>
          </a:p>
          <a:p>
            <a:pPr lvl="3" eaLnBrk="1" latinLnBrk="0" hangingPunct="1"/>
            <a:r>
              <a:rPr kumimoji="0" lang="es-ES" smtClean="0"/>
              <a:t>Cuarto nivel</a:t>
            </a:r>
            <a:endParaRPr kumimoji="0" lang="es-ES" smtClean="0"/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70C81DF-2CEF-4214-BF7F-311313D6062C}" type="datetimeFigureOut">
              <a:rPr lang="es-MX" smtClean="0"/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2D670A2-6D4D-431E-B68E-C9B302F01378}" type="slidenum">
              <a:rPr lang="es-MX" smtClean="0"/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74848" y="1772816"/>
            <a:ext cx="8229600" cy="4518264"/>
          </a:xfrm>
        </p:spPr>
        <p:txBody>
          <a:bodyPr>
            <a:noAutofit/>
          </a:bodyPr>
          <a:lstStyle/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Consolidación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y reportes de indicadores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trimestral;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según resolución 0256 de 2016 al Ministerio de Salud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Reportes mensuales y oportunos de la resolución 1552 del 2013 </a:t>
            </a:r>
            <a:r>
              <a:rPr lang="es-MX" alt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resolución 0256 de 2016</a:t>
            </a:r>
            <a:r>
              <a:rPr lang="es-MX" alt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todas las EPS contratadas.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Consolidación y reporte anual de circular externa 012 del 2016 PAMEC; a la Super Salud.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Consolidación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de cultura organizacional centrada en procesos que disminuyan el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riesgo y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aumenten la seguridad del paciente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MX" altLang="es-CO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95536" y="2143116"/>
            <a:ext cx="8262660" cy="4598252"/>
          </a:xfrm>
        </p:spPr>
        <p:txBody>
          <a:bodyPr vert="horz">
            <a:noAutofit/>
          </a:bodyPr>
          <a:lstStyle/>
          <a:p>
            <a:pPr algn="just">
              <a:buClrTx/>
            </a:pP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Identificación de problemas de calidad analizados mensualmente a través del comité de calidad o reuniones extraordinarias según se requiera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Reportes de análisis y gestión de eventos adversos </a:t>
            </a:r>
            <a:r>
              <a:rPr lang="es-MX" alt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incidentes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Reinducción del proceso de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capacitaciones del programa de Seguridad del Paciente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_tradnl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SOGC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los empleados de la </a:t>
            </a:r>
            <a:r>
              <a:rPr lang="es-ES_tradnl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IPSI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anualmente soportado a través de talleres y evaluaciones escritas.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MX" altLang="es-CO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 inicio gestion documental de manuales en los servicios de odontologia, SIAU, laboratorio clinico, farmacia</a:t>
            </a:r>
            <a:endParaRPr lang="es-MX" altLang="es-CO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395536" y="2143116"/>
            <a:ext cx="8262660" cy="4598252"/>
          </a:xfrm>
        </p:spPr>
        <p:txBody>
          <a:bodyPr vert="horz">
            <a:noAutofit/>
          </a:bodyPr>
          <a:lstStyle/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Implementación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de capacitaciones en un 100% de los temas de seguridad del paciente al personal nuevo que ingrese a la Institución soportadas a través de evaluaciones escritas para identificación de falencias y poder realizar retroalimentación en los temas con oportunidad de mejora .</a:t>
            </a: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Amplia</a:t>
            </a:r>
            <a:r>
              <a:rPr lang="es-MX" alt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ción de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indicadores de riesgo del programa de seguridad del paciente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Implementa</a:t>
            </a:r>
            <a:r>
              <a:rPr lang="es-MX" alt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ción de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indicadores de riesgo en el área de laboratorio clínico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es-ES_tradnl" sz="2400" dirty="0">
              <a:latin typeface="+mj-lt"/>
            </a:endParaRPr>
          </a:p>
          <a:p>
            <a:pPr marL="109855" indent="0" algn="just">
              <a:buClrTx/>
              <a:buNone/>
            </a:pPr>
            <a:endParaRPr lang="es-ES_tradnl" sz="2400" dirty="0" smtClean="0">
              <a:latin typeface="+mj-lt"/>
            </a:endParaRPr>
          </a:p>
          <a:p>
            <a:pPr marL="109855" indent="0" algn="just">
              <a:buClrTx/>
              <a:buNone/>
            </a:pPr>
            <a:endParaRPr lang="es-ES_tradnl" sz="2400" dirty="0">
              <a:latin typeface="Gill Sans"/>
              <a:cs typeface="Gill Sans"/>
            </a:endParaRPr>
          </a:p>
          <a:p>
            <a:pPr marL="109855" indent="0" algn="just">
              <a:buClrTx/>
              <a:buNone/>
            </a:pPr>
            <a:endParaRPr lang="es-CO" sz="2400" dirty="0">
              <a:latin typeface="Gill Sans"/>
              <a:cs typeface="Gill San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518864" y="1988840"/>
            <a:ext cx="8229600" cy="3870192"/>
          </a:xfrm>
        </p:spPr>
        <p:txBody>
          <a:bodyPr>
            <a:noAutofit/>
          </a:bodyPr>
          <a:lstStyle/>
          <a:p>
            <a:pPr algn="just">
              <a:buClrTx/>
            </a:pPr>
            <a:r>
              <a:rPr lang="es-ES_trad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 se vela el proceso de tramites de quejas, reclamos, sugerencias e información al usuario en la IPSI, para que sean gestionados en el tiempo establecido en el manual de SIAU y así poder prestar una atención con enfoque al cliente y humanizada</a:t>
            </a:r>
            <a:r>
              <a:rPr lang="es-ES_trad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Rondas de Bioseguridad</a:t>
            </a: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Rondas de identificación del paciente</a:t>
            </a: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r>
              <a:rPr lang="es-ES_trad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Rondas de lavados de manos</a:t>
            </a: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</a:pP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None/>
            </a:pPr>
            <a:endParaRPr lang="es-ES_tradnl" sz="2400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just">
              <a:buClrTx/>
              <a:buNone/>
            </a:pPr>
            <a:endParaRPr lang="es-ES_tradnl" sz="2400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428596" y="2151096"/>
            <a:ext cx="8229600" cy="3849672"/>
          </a:xfrm>
        </p:spPr>
        <p:txBody>
          <a:bodyPr>
            <a:normAutofit/>
          </a:bodyPr>
          <a:lstStyle/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y socialización </a:t>
            </a:r>
            <a:r>
              <a:rPr lang="es-MX" alt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 guías actualizadas por el Ministerio de salud</a:t>
            </a:r>
            <a:r>
              <a:rPr lang="es-MX" alt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 para cumplimiento de la adherencia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y análisis a indicadores de riesgos a nivel de odontología y promoción y mantenimiento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Implementación del </a:t>
            </a:r>
            <a:r>
              <a:rPr lang="es-ES_tradnl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PAMEC</a:t>
            </a:r>
            <a:endParaRPr lang="es-ES_tradnl" sz="1800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1800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Implementación de seguimiento a riesgo de caídas en usuarios a través de aplicación con escala de Downton.</a:t>
            </a:r>
            <a:endParaRPr lang="es-ES_tradnl" sz="18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2400" dirty="0" smtClean="0">
              <a:latin typeface="+mj-lt"/>
            </a:endParaRPr>
          </a:p>
          <a:p>
            <a:pPr algn="just">
              <a:buClrTx/>
              <a:buNone/>
            </a:pPr>
            <a:endParaRPr lang="es-CO" sz="2400" dirty="0" smtClean="0">
              <a:latin typeface="+mj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OBTENIDOS EN LA </a:t>
            </a:r>
            <a:r>
              <a:rPr lang="es-CO" sz="2800" dirty="0" smtClean="0"/>
              <a:t>GESTIÓN </a:t>
            </a:r>
            <a:r>
              <a:rPr lang="es-CO" sz="2800" dirty="0"/>
              <a:t>DE </a:t>
            </a:r>
            <a:r>
              <a:rPr lang="es-CO" sz="2800" dirty="0" smtClean="0"/>
              <a:t>CALIDAD 2021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ubtítulo"/>
          <p:cNvSpPr>
            <a:spLocks noGrp="1"/>
          </p:cNvSpPr>
          <p:nvPr>
            <p:ph sz="quarter" idx="4294967295"/>
          </p:nvPr>
        </p:nvSpPr>
        <p:spPr>
          <a:xfrm>
            <a:off x="428596" y="2151096"/>
            <a:ext cx="8229600" cy="2358024"/>
          </a:xfrm>
        </p:spPr>
        <p:txBody>
          <a:bodyPr>
            <a:noAutofit/>
          </a:bodyPr>
          <a:lstStyle/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a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gestión documental de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formatos.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Implementar temas </a:t>
            </a:r>
            <a:r>
              <a:rPr lang="es-ES_tradnl" sz="1800" b="1" dirty="0">
                <a:latin typeface="Arial" panose="020B0604020202020204" pitchFamily="34" charset="0"/>
                <a:cs typeface="Arial" panose="020B0604020202020204" pitchFamily="34" charset="0"/>
              </a:rPr>
              <a:t>de capacitación de seguridad del paciente a usuarios de la </a:t>
            </a:r>
            <a:r>
              <a:rPr lang="es-ES_tradnl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IPSI</a:t>
            </a: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855" indent="0" algn="just">
              <a:buClrTx/>
              <a:buFont typeface="Arial" panose="020B0604020202020204" pitchFamily="34" charset="0"/>
              <a:buNone/>
            </a:pPr>
            <a:endParaRPr lang="es-ES_tradnl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es-MX" altLang="es-CO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Implementar gestion documental de manuales en los servicios de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farmacia, citologia</a:t>
            </a:r>
            <a:endParaRPr lang="es-MX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1520" y="620688"/>
            <a:ext cx="8568952" cy="12241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>
              <a:spcBef>
                <a:spcPct val="0"/>
              </a:spcBef>
              <a:buNone/>
              <a:defRPr kumimoji="0" sz="4000" b="1" u="sng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LOGROS </a:t>
            </a:r>
            <a:r>
              <a:rPr lang="es-CO" sz="2800" dirty="0" smtClean="0"/>
              <a:t>PENDIENTES PARA EL </a:t>
            </a:r>
            <a:r>
              <a:rPr lang="es-CO" sz="2800" dirty="0" smtClean="0"/>
              <a:t>2022</a:t>
            </a:r>
            <a:endParaRPr lang="es-C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539115" y="476885"/>
            <a:ext cx="8229600" cy="501650"/>
          </a:xfrm>
        </p:spPr>
        <p:txBody>
          <a:bodyPr>
            <a:normAutofit/>
          </a:bodyPr>
          <a:p>
            <a:pPr algn="ctr"/>
            <a:r>
              <a:rPr lang="es-CO" altLang="es-MX" sz="1555" b="1">
                <a:cs typeface="+mj-lt"/>
              </a:rPr>
              <a:t>INDICADORES DE CALIDAD VIGENCIA 2022 </a:t>
            </a:r>
            <a:endParaRPr lang="es-CO" altLang="es-MX"/>
          </a:p>
        </p:txBody>
      </p:sp>
      <p:graphicFrame>
        <p:nvGraphicFramePr>
          <p:cNvPr id="6" name="Marcador de posición de contenido 5"/>
          <p:cNvGraphicFramePr/>
          <p:nvPr>
            <p:ph idx="1"/>
          </p:nvPr>
        </p:nvGraphicFramePr>
        <p:xfrm>
          <a:off x="611505" y="980440"/>
          <a:ext cx="8229600" cy="5493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945"/>
                <a:gridCol w="920750"/>
                <a:gridCol w="758190"/>
                <a:gridCol w="685800"/>
                <a:gridCol w="732790"/>
                <a:gridCol w="956945"/>
                <a:gridCol w="957580"/>
                <a:gridCol w="583565"/>
                <a:gridCol w="895350"/>
                <a:gridCol w="781685"/>
              </a:tblGrid>
              <a:tr h="2844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NOMBRE DE LA IPS : 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JEKET AKUAITA IPSI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 NIT DE LA IPS: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900517548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MUNICIPIO: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RIOHACHA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MES :DICIEMBRE 2022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03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CÓDIGO DE HABILITACIÓN DE LA IPS: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440010082801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REPRESENTANTE LEGAL DE LA IPS: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GREYLIS SALTAREN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AUDITOR DE CALIDAD: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ANYERITH PEREZ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REGIONAL:RIOHACHA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68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 OPORTUNIDAD DE CITAS EN LA CONSULTA MÉDICA GENERAL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RESULTADO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META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CÓDIGO: 12 Tasa de Satisfacciòn Global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RESULTADO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META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98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Sumatoria total de los días calendario transcurridos entre la fecha en la cual el paciente solicita cita para ser atendido por medica general y la fecha para la cual es asignada la cita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19553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 días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Numero total de pacientes que se consideran satisfechos con los servicios recibidos por la IPS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2298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100% satisfechos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865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Número total de consultas medicas generales asignadas en la institución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18713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Número total de pacientes encuestados por la IPS 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2303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5595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OPORTUNIDAD EN LA ATENCIÓN EN CONSULTA DE ODONTOLOGÍA GENERAL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3378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Sumatoria total de los días calendario transcurridos entre la fecha en la cual el paciente  solicita cita para ser atendido por odontología general y la fecha para la cual es asignada la cita 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4292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 días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95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Número total de consultas odontológicas generales asignadas en el período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4162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2606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Proporciòn de Vigilancia de Eventos Adversos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278255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Nùmero total de eventos adversos detectados y gestionados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#DIV/0!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 eventos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06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Numero total de eventos detectados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5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CIDSALUD IPS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00B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92D050"/>
      </a:hlink>
      <a:folHlink>
        <a:srgbClr val="C2A874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5091</Words>
  <Application>WPS Presentation</Application>
  <PresentationFormat>Presentación en pantalla (4:3)</PresentationFormat>
  <Paragraphs>223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SimSun</vt:lpstr>
      <vt:lpstr>Wingdings</vt:lpstr>
      <vt:lpstr>Georgia</vt:lpstr>
      <vt:lpstr>Wingdings 2</vt:lpstr>
      <vt:lpstr>Gill Sans</vt:lpstr>
      <vt:lpstr>Times New Roman</vt:lpstr>
      <vt:lpstr>Microsoft YaHei</vt:lpstr>
      <vt:lpstr>Arial Unicode MS</vt:lpstr>
      <vt:lpstr>Calibri</vt:lpstr>
      <vt:lpstr>Gill Sans MT</vt:lpstr>
      <vt:lpstr>Arial</vt:lpstr>
      <vt:lpstr>Urbano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CRISTIAN PÉREZ</cp:lastModifiedBy>
  <cp:revision>41</cp:revision>
  <dcterms:created xsi:type="dcterms:W3CDTF">2016-08-08T21:25:00Z</dcterms:created>
  <dcterms:modified xsi:type="dcterms:W3CDTF">2023-06-22T23:04:14Z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B3BE39C5E95B454684D346A015ABB1E6</vt:lpwstr>
  </property>
  <property fmtid="{D5CDD505-2E9C-101B-9397-08002B2CF9AE}" pid="3" name="KSOProductBuildVer">
    <vt:lpwstr>2058-11.2.0.11537</vt:lpwstr>
  </property>
</Properties>
</file>